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85" r:id="rId2"/>
    <p:sldId id="326" r:id="rId3"/>
    <p:sldId id="361" r:id="rId4"/>
    <p:sldId id="325" r:id="rId5"/>
    <p:sldId id="327" r:id="rId6"/>
    <p:sldId id="328" r:id="rId7"/>
    <p:sldId id="348" r:id="rId8"/>
    <p:sldId id="351" r:id="rId9"/>
    <p:sldId id="352" r:id="rId10"/>
    <p:sldId id="329" r:id="rId11"/>
    <p:sldId id="330" r:id="rId12"/>
    <p:sldId id="347" r:id="rId13"/>
    <p:sldId id="350" r:id="rId14"/>
    <p:sldId id="354" r:id="rId15"/>
    <p:sldId id="353" r:id="rId16"/>
    <p:sldId id="355" r:id="rId17"/>
    <p:sldId id="333" r:id="rId18"/>
    <p:sldId id="334" r:id="rId19"/>
    <p:sldId id="357" r:id="rId20"/>
    <p:sldId id="336" r:id="rId21"/>
    <p:sldId id="338" r:id="rId22"/>
    <p:sldId id="339" r:id="rId23"/>
    <p:sldId id="358" r:id="rId24"/>
    <p:sldId id="356" r:id="rId25"/>
    <p:sldId id="340" r:id="rId26"/>
    <p:sldId id="341" r:id="rId27"/>
    <p:sldId id="342" r:id="rId28"/>
    <p:sldId id="359" r:id="rId29"/>
    <p:sldId id="343" r:id="rId30"/>
    <p:sldId id="344" r:id="rId31"/>
    <p:sldId id="36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ginning" id="{772BDC16-8604-594F-9F4E-75948A033B64}">
          <p14:sldIdLst>
            <p14:sldId id="285"/>
            <p14:sldId id="326"/>
            <p14:sldId id="361"/>
          </p14:sldIdLst>
        </p14:section>
        <p14:section name="background" id="{21D4F658-4DF7-FB47-A321-F416370E7F2C}">
          <p14:sldIdLst>
            <p14:sldId id="325"/>
            <p14:sldId id="327"/>
            <p14:sldId id="328"/>
            <p14:sldId id="348"/>
          </p14:sldIdLst>
        </p14:section>
        <p14:section name="preliminary" id="{67F71AA7-6CB3-694D-97D2-1ED8CDD35C11}">
          <p14:sldIdLst>
            <p14:sldId id="351"/>
            <p14:sldId id="352"/>
          </p14:sldIdLst>
        </p14:section>
        <p14:section name="motivation" id="{B235CE47-458E-3C46-9417-1F81D4D184DF}">
          <p14:sldIdLst>
            <p14:sldId id="329"/>
            <p14:sldId id="330"/>
            <p14:sldId id="347"/>
            <p14:sldId id="350"/>
          </p14:sldIdLst>
        </p14:section>
        <p14:section name="methods" id="{82D26B2F-1D65-0A4C-BE98-388F005A16D2}">
          <p14:sldIdLst>
            <p14:sldId id="354"/>
            <p14:sldId id="353"/>
            <p14:sldId id="355"/>
            <p14:sldId id="333"/>
            <p14:sldId id="334"/>
            <p14:sldId id="357"/>
            <p14:sldId id="336"/>
          </p14:sldIdLst>
        </p14:section>
        <p14:section name="experiments" id="{4D4255C5-23B5-A54D-860A-207BA3A3D4F6}">
          <p14:sldIdLst>
            <p14:sldId id="338"/>
            <p14:sldId id="339"/>
            <p14:sldId id="358"/>
            <p14:sldId id="356"/>
            <p14:sldId id="340"/>
            <p14:sldId id="341"/>
            <p14:sldId id="342"/>
            <p14:sldId id="359"/>
          </p14:sldIdLst>
        </p14:section>
        <p14:section name="conclusions" id="{731D9305-993E-604A-9147-4DF60E613587}">
          <p14:sldIdLst>
            <p14:sldId id="343"/>
            <p14:sldId id="344"/>
            <p14:sldId id="36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9" autoAdjust="0"/>
    <p:restoredTop sz="70033" autoAdjust="0"/>
  </p:normalViewPr>
  <p:slideViewPr>
    <p:cSldViewPr snapToGrid="0">
      <p:cViewPr>
        <p:scale>
          <a:sx n="112" d="100"/>
          <a:sy n="112" d="100"/>
        </p:scale>
        <p:origin x="1392" y="3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5F6C91-73F3-4B31-A35A-4CBF4CEBA85C}" type="datetimeFigureOut">
              <a:rPr lang="zh-CN" altLang="en-US" smtClean="0"/>
              <a:t>2019/9/27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E4E6DE-48BA-4A76-8A1A-5F980C8D9ABA}" type="slidenum">
              <a:rPr lang="zh-CN" altLang="en-US" smtClean="0"/>
              <a:t>‹#›</a:t>
            </a:fld>
            <a:endParaRPr lang="zh-CN" altLang="en-US"/>
          </a:p>
        </p:txBody>
      </p:sp>
    </p:spTree>
    <p:extLst>
      <p:ext uri="{BB962C8B-B14F-4D97-AF65-F5344CB8AC3E}">
        <p14:creationId xmlns:p14="http://schemas.microsoft.com/office/powerpoint/2010/main" val="2902170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aseline="0" dirty="0" smtClean="0"/>
              <a:t>大家好～</a:t>
            </a:r>
            <a:endParaRPr kumimoji="1" lang="en-US" altLang="zh-CN" baseline="0" dirty="0" smtClean="0"/>
          </a:p>
          <a:p>
            <a:endParaRPr kumimoji="1" lang="en-US" altLang="zh-CN" baseline="0" dirty="0" smtClean="0"/>
          </a:p>
          <a:p>
            <a:r>
              <a:rPr kumimoji="1" lang="zh-CN" altLang="en-US" baseline="0" dirty="0" smtClean="0"/>
              <a:t>很荣幸能够有机会在这里和各位老师朋友一起学习交流</a:t>
            </a:r>
            <a:endParaRPr kumimoji="1" lang="en-US" altLang="zh-CN" baseline="0" dirty="0" smtClean="0"/>
          </a:p>
          <a:p>
            <a:endParaRPr kumimoji="1" lang="en-US" altLang="zh-CN" baseline="0" dirty="0" smtClean="0"/>
          </a:p>
          <a:p>
            <a:r>
              <a:rPr kumimoji="1" lang="zh-CN" altLang="en-US" baseline="0" dirty="0" smtClean="0"/>
              <a:t>我叫郑亚男，来自清华大学，是王建民教授和闻立杰副教授联合指导的博士生。</a:t>
            </a:r>
            <a:endParaRPr kumimoji="1" lang="en-US" altLang="zh-CN" baseline="0" dirty="0" smtClean="0"/>
          </a:p>
          <a:p>
            <a:endParaRPr kumimoji="1" lang="en-US" altLang="zh-CN" baseline="0" dirty="0" smtClean="0"/>
          </a:p>
          <a:p>
            <a:r>
              <a:rPr kumimoji="1" lang="zh-CN" altLang="en-US" baseline="0" dirty="0" smtClean="0"/>
              <a:t>今天想要和大家一起分享的这份工作是由我和中央财经大学的王焱老师一起合作的工作， “侧重于丰富信息量的潜在约束的变分神经对话模型”。</a:t>
            </a:r>
            <a:endParaRPr kumimoji="1" lang="en-US" altLang="zh-CN" baseline="0" dirty="0" smtClean="0"/>
          </a:p>
          <a:p>
            <a:endParaRPr kumimoji="1" lang="en-US" altLang="zh-CN" baseline="0" dirty="0" smtClean="0"/>
          </a:p>
          <a:p>
            <a:r>
              <a:rPr kumimoji="1" lang="zh-CN" altLang="en-US" baseline="0" dirty="0" smtClean="0"/>
              <a:t>在我们常见的大数据中，离散的序列数据是一大类代表数据，而离散序列数据尤以文本数据，日志数据为代表。</a:t>
            </a:r>
            <a:endParaRPr kumimoji="1" lang="en-US" altLang="zh-CN" baseline="0" dirty="0" smtClean="0"/>
          </a:p>
          <a:p>
            <a:r>
              <a:rPr kumimoji="1" lang="zh-CN" altLang="en-US" baseline="0" dirty="0" smtClean="0"/>
              <a:t>这份工作是以文本数据为依托，借助于概率生成式网络，从中提取蕴含的复杂知识和信息的这样一份工作。</a:t>
            </a:r>
            <a:endParaRPr kumimoji="1" lang="en-US" altLang="zh-CN" baseline="0" dirty="0" smtClean="0"/>
          </a:p>
          <a:p>
            <a:endParaRPr kumimoji="1" lang="en-US" altLang="zh-CN" baseline="0" dirty="0" smtClean="0"/>
          </a:p>
        </p:txBody>
      </p:sp>
      <p:sp>
        <p:nvSpPr>
          <p:cNvPr id="4" name="幻灯片编号占位符 3"/>
          <p:cNvSpPr>
            <a:spLocks noGrp="1"/>
          </p:cNvSpPr>
          <p:nvPr>
            <p:ph type="sldNum" sz="quarter" idx="10"/>
          </p:nvPr>
        </p:nvSpPr>
        <p:spPr/>
        <p:txBody>
          <a:bodyPr/>
          <a:lstStyle/>
          <a:p>
            <a:fld id="{18E4E6DE-48BA-4A76-8A1A-5F980C8D9ABA}" type="slidenum">
              <a:rPr lang="zh-CN" altLang="en-US" smtClean="0"/>
              <a:t>1</a:t>
            </a:fld>
            <a:endParaRPr lang="zh-CN" altLang="en-US"/>
          </a:p>
        </p:txBody>
      </p:sp>
    </p:spTree>
    <p:extLst>
      <p:ext uri="{BB962C8B-B14F-4D97-AF65-F5344CB8AC3E}">
        <p14:creationId xmlns:p14="http://schemas.microsoft.com/office/powerpoint/2010/main" val="238102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8E4E6DE-48BA-4A76-8A1A-5F980C8D9ABA}" type="slidenum">
              <a:rPr lang="zh-CN" altLang="en-US" smtClean="0"/>
              <a:t>10</a:t>
            </a:fld>
            <a:endParaRPr lang="zh-CN" altLang="en-US"/>
          </a:p>
        </p:txBody>
      </p:sp>
    </p:spTree>
    <p:extLst>
      <p:ext uri="{BB962C8B-B14F-4D97-AF65-F5344CB8AC3E}">
        <p14:creationId xmlns:p14="http://schemas.microsoft.com/office/powerpoint/2010/main" val="321574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0" dirty="0" smtClean="0">
                <a:latin typeface="Cambria" panose="02040503050406030204" pitchFamily="18" charset="0"/>
              </a:rPr>
              <a:t>建立在变分神经对话模型基础上，我们如何可以</a:t>
            </a:r>
            <a:r>
              <a:rPr lang="zh-CN" altLang="en-US" dirty="0" smtClean="0"/>
              <a:t>克服信息量不足这个严重缺陷呢？</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一个自然而然的思路是，我们可以借助于额外的数据源，知识库，或者记忆模块，在整个过程中补充信息。以弥补抽象过程中的信息损失。</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这是一个普遍思路，并且已经在诸多工作中得到验证了，有效果。</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但是这类方法通常需要的过度依赖外部数据和知识，且冗杂庞大。</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所以有没有可以更加高效利用数据的模型和方法呢</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18E4E6DE-48BA-4A76-8A1A-5F980C8D9ABA}" type="slidenum">
              <a:rPr lang="zh-CN" altLang="en-US" smtClean="0"/>
              <a:t>11</a:t>
            </a:fld>
            <a:endParaRPr lang="zh-CN" altLang="en-US"/>
          </a:p>
        </p:txBody>
      </p:sp>
    </p:spTree>
    <p:extLst>
      <p:ext uri="{BB962C8B-B14F-4D97-AF65-F5344CB8AC3E}">
        <p14:creationId xmlns:p14="http://schemas.microsoft.com/office/powerpoint/2010/main" val="417336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另一个重要思路，对中间隐藏变量的分布的学习，其实一个重要的信息流失的出口。</a:t>
            </a:r>
            <a:endParaRPr lang="en-US" altLang="zh-CN" dirty="0" smtClean="0"/>
          </a:p>
          <a:p>
            <a:endParaRPr lang="en-US" altLang="zh-CN" dirty="0" smtClean="0"/>
          </a:p>
          <a:p>
            <a:r>
              <a:rPr lang="zh-CN" altLang="en-US" dirty="0" smtClean="0"/>
              <a:t>从训练的损失函数对隐变量分布的影响来看：</a:t>
            </a:r>
            <a:endParaRPr lang="en-US" altLang="zh-CN" dirty="0" smtClean="0"/>
          </a:p>
          <a:p>
            <a:endParaRPr lang="en-US" altLang="zh-CN" dirty="0" smtClean="0"/>
          </a:p>
          <a:p>
            <a:r>
              <a:rPr lang="zh-CN" altLang="en-US" dirty="0" smtClean="0"/>
              <a:t>第一项促使模型尽可能与给定的标准答案吻合，所以它促使分布尽可能学习捕捉细节。</a:t>
            </a:r>
            <a:endParaRPr lang="en-US" altLang="zh-CN" dirty="0" smtClean="0"/>
          </a:p>
          <a:p>
            <a:endParaRPr lang="en-US" dirty="0" smtClean="0"/>
          </a:p>
          <a:p>
            <a:r>
              <a:rPr lang="zh-CN" altLang="en-US" dirty="0" smtClean="0"/>
              <a:t>第二项促使分布更加泛化，所以要更多捕捉共性而忽视不同数据的细节差异，也就是损失了更多信息。</a:t>
            </a:r>
            <a:endParaRPr lang="en-US" altLang="zh-CN" dirty="0" smtClean="0"/>
          </a:p>
          <a:p>
            <a:endParaRPr lang="en-US" altLang="zh-CN" dirty="0" smtClean="0"/>
          </a:p>
          <a:p>
            <a:r>
              <a:rPr lang="zh-CN" altLang="en-US" dirty="0" smtClean="0"/>
              <a:t>理想状态下，两者应该实现折中，达到一个平衡。</a:t>
            </a:r>
            <a:endParaRPr lang="en-US" altLang="zh-CN" dirty="0" smtClean="0"/>
          </a:p>
          <a:p>
            <a:r>
              <a:rPr lang="zh-CN" altLang="en-US" dirty="0" smtClean="0"/>
              <a:t>而事实上我们一些预备试验表明，现有模型非常倾向于过度泛化，而过度损失信息。</a:t>
            </a:r>
            <a:endParaRPr lang="en-US" dirty="0" smtClean="0"/>
          </a:p>
          <a:p>
            <a:r>
              <a:rPr lang="zh-CN" altLang="en-US" dirty="0" smtClean="0"/>
              <a:t>所以自然而然我们可以想到，我们可以通过采取一个合适分布的形式，促使平衡而控制信息的过度流失。</a:t>
            </a:r>
            <a:endParaRPr lang="en-US" dirty="0"/>
          </a:p>
        </p:txBody>
      </p:sp>
      <p:sp>
        <p:nvSpPr>
          <p:cNvPr id="4" name="Slide Number Placeholder 3"/>
          <p:cNvSpPr>
            <a:spLocks noGrp="1"/>
          </p:cNvSpPr>
          <p:nvPr>
            <p:ph type="sldNum" sz="quarter" idx="10"/>
          </p:nvPr>
        </p:nvSpPr>
        <p:spPr/>
        <p:txBody>
          <a:bodyPr/>
          <a:lstStyle/>
          <a:p>
            <a:fld id="{18E4E6DE-48BA-4A76-8A1A-5F980C8D9ABA}" type="slidenum">
              <a:rPr lang="zh-CN" altLang="en-US" smtClean="0"/>
              <a:t>12</a:t>
            </a:fld>
            <a:endParaRPr lang="zh-CN" altLang="en-US"/>
          </a:p>
        </p:txBody>
      </p:sp>
    </p:spTree>
    <p:extLst>
      <p:ext uri="{BB962C8B-B14F-4D97-AF65-F5344CB8AC3E}">
        <p14:creationId xmlns:p14="http://schemas.microsoft.com/office/powerpoint/2010/main" val="2027703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E4E6DE-48BA-4A76-8A1A-5F980C8D9ABA}" type="slidenum">
              <a:rPr lang="zh-CN" altLang="en-US" smtClean="0"/>
              <a:t>13</a:t>
            </a:fld>
            <a:endParaRPr lang="zh-CN" altLang="en-US"/>
          </a:p>
        </p:txBody>
      </p:sp>
    </p:spTree>
    <p:extLst>
      <p:ext uri="{BB962C8B-B14F-4D97-AF65-F5344CB8AC3E}">
        <p14:creationId xmlns:p14="http://schemas.microsoft.com/office/powerpoint/2010/main" val="940414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8E4E6DE-48BA-4A76-8A1A-5F980C8D9ABA}" type="slidenum">
              <a:rPr lang="zh-CN" altLang="en-US" smtClean="0"/>
              <a:t>14</a:t>
            </a:fld>
            <a:endParaRPr lang="zh-CN" altLang="en-US"/>
          </a:p>
        </p:txBody>
      </p:sp>
    </p:spTree>
    <p:extLst>
      <p:ext uri="{BB962C8B-B14F-4D97-AF65-F5344CB8AC3E}">
        <p14:creationId xmlns:p14="http://schemas.microsoft.com/office/powerpoint/2010/main" val="888571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基于上面的分析，</a:t>
            </a:r>
            <a:endParaRPr lang="en-US" altLang="zh-CN" dirty="0" smtClean="0"/>
          </a:p>
          <a:p>
            <a:r>
              <a:rPr lang="zh-CN" altLang="en-US" dirty="0" smtClean="0"/>
              <a:t>我们提出采用层次后验分布的形式。</a:t>
            </a:r>
            <a:endParaRPr lang="en-US" altLang="zh-CN" dirty="0" smtClean="0"/>
          </a:p>
          <a:p>
            <a:endParaRPr lang="en-US" dirty="0" smtClean="0"/>
          </a:p>
          <a:p>
            <a:r>
              <a:rPr lang="zh-CN" altLang="en-US" dirty="0" smtClean="0"/>
              <a:t>相比于我们常用的因子化的后验分布形式，它各个维度不再是独立的，存在了相互的依赖。所以具备了更多的约束。即我们题目中所说“潜在约束”。</a:t>
            </a:r>
            <a:endParaRPr lang="en-US" altLang="zh-CN" dirty="0" smtClean="0"/>
          </a:p>
          <a:p>
            <a:endParaRPr lang="en-US" dirty="0" smtClean="0"/>
          </a:p>
          <a:p>
            <a:r>
              <a:rPr lang="zh-CN" altLang="en-US" dirty="0" smtClean="0"/>
              <a:t>相应的，它的样本取值空间也被约束变小，这样我们可以更高效得在有限空间学习更精简紧确的表示。</a:t>
            </a:r>
            <a:endParaRPr lang="en-US" dirty="0"/>
          </a:p>
        </p:txBody>
      </p:sp>
      <p:sp>
        <p:nvSpPr>
          <p:cNvPr id="4" name="Slide Number Placeholder 3"/>
          <p:cNvSpPr>
            <a:spLocks noGrp="1"/>
          </p:cNvSpPr>
          <p:nvPr>
            <p:ph type="sldNum" sz="quarter" idx="10"/>
          </p:nvPr>
        </p:nvSpPr>
        <p:spPr/>
        <p:txBody>
          <a:bodyPr/>
          <a:lstStyle/>
          <a:p>
            <a:fld id="{18E4E6DE-48BA-4A76-8A1A-5F980C8D9ABA}" type="slidenum">
              <a:rPr lang="zh-CN" altLang="en-US" smtClean="0"/>
              <a:t>15</a:t>
            </a:fld>
            <a:endParaRPr lang="zh-CN" altLang="en-US"/>
          </a:p>
        </p:txBody>
      </p:sp>
    </p:spTree>
    <p:extLst>
      <p:ext uri="{BB962C8B-B14F-4D97-AF65-F5344CB8AC3E}">
        <p14:creationId xmlns:p14="http://schemas.microsoft.com/office/powerpoint/2010/main" val="1433832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E4E6DE-48BA-4A76-8A1A-5F980C8D9ABA}" type="slidenum">
              <a:rPr lang="zh-CN" altLang="en-US" smtClean="0"/>
              <a:t>16</a:t>
            </a:fld>
            <a:endParaRPr lang="zh-CN" altLang="en-US"/>
          </a:p>
        </p:txBody>
      </p:sp>
    </p:spTree>
    <p:extLst>
      <p:ext uri="{BB962C8B-B14F-4D97-AF65-F5344CB8AC3E}">
        <p14:creationId xmlns:p14="http://schemas.microsoft.com/office/powerpoint/2010/main" val="845787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对应的，建立在层次后验形式的基础上，这便是提出“潜在约束的变分神经对话模型”整体架构如图所示。</a:t>
            </a:r>
            <a:endParaRPr lang="en-US" altLang="zh-CN" dirty="0" smtClean="0"/>
          </a:p>
          <a:p>
            <a:endParaRPr lang="en-US" altLang="zh-CN" dirty="0" smtClean="0"/>
          </a:p>
          <a:p>
            <a:r>
              <a:rPr lang="zh-CN" altLang="en-US" dirty="0" smtClean="0"/>
              <a:t>他的整个网络架构包含三部分，</a:t>
            </a:r>
            <a:endParaRPr lang="en-US" altLang="zh-CN" dirty="0" smtClean="0"/>
          </a:p>
          <a:p>
            <a:r>
              <a:rPr lang="zh-CN" altLang="en-US" dirty="0" smtClean="0"/>
              <a:t>输入上下文，顺次经过，</a:t>
            </a:r>
            <a:r>
              <a:rPr lang="zh-CN" altLang="en-US" baseline="0" dirty="0" smtClean="0"/>
              <a:t> </a:t>
            </a:r>
            <a:r>
              <a:rPr lang="zh-CN" altLang="en-US" dirty="0" smtClean="0"/>
              <a:t>一个编码器，一个推断网络，还有一个解码器，生成一个对应的响应。</a:t>
            </a:r>
            <a:endParaRPr lang="en-US" altLang="zh-CN" dirty="0" smtClean="0"/>
          </a:p>
          <a:p>
            <a:endParaRPr lang="en-US" altLang="zh-CN" dirty="0" smtClean="0"/>
          </a:p>
          <a:p>
            <a:endParaRPr lang="en-US" altLang="zh-CN" dirty="0" smtClean="0"/>
          </a:p>
          <a:p>
            <a:r>
              <a:rPr lang="zh-CN" altLang="en-US" dirty="0" smtClean="0"/>
              <a:t>首先，为了适应对话这种数据具有单词，句子，上下文多层次结构的特点，我们的方法适应性得扩展到了多个模块：句子编码器，上下文编码器，以及层次推断网络和解码器。</a:t>
            </a:r>
            <a:endParaRPr lang="en-US" altLang="zh-CN" dirty="0" smtClean="0"/>
          </a:p>
          <a:p>
            <a:endParaRPr lang="en-US" altLang="zh-CN" dirty="0" smtClean="0"/>
          </a:p>
          <a:p>
            <a:r>
              <a:rPr lang="zh-CN" altLang="en-US" dirty="0" smtClean="0"/>
              <a:t>其中层次推断网络对应参数化实现了我们提出的带有约束的层次后验形式。</a:t>
            </a:r>
            <a:endParaRPr lang="en-US" altLang="zh-CN" dirty="0" smtClean="0"/>
          </a:p>
          <a:p>
            <a:endParaRPr lang="en-US" altLang="zh-CN" dirty="0" smtClean="0"/>
          </a:p>
          <a:p>
            <a:r>
              <a:rPr lang="zh-CN" altLang="en-US" dirty="0" smtClean="0"/>
              <a:t>接下来我们详细介绍一下每一个模块。</a:t>
            </a:r>
            <a:endParaRPr lang="zh-CN" altLang="en-US" dirty="0" smtClean="0"/>
          </a:p>
        </p:txBody>
      </p:sp>
      <p:sp>
        <p:nvSpPr>
          <p:cNvPr id="4" name="Slide Number Placeholder 3"/>
          <p:cNvSpPr>
            <a:spLocks noGrp="1"/>
          </p:cNvSpPr>
          <p:nvPr>
            <p:ph type="sldNum" sz="quarter" idx="10"/>
          </p:nvPr>
        </p:nvSpPr>
        <p:spPr/>
        <p:txBody>
          <a:bodyPr/>
          <a:lstStyle/>
          <a:p>
            <a:fld id="{18E4E6DE-48BA-4A76-8A1A-5F980C8D9ABA}" type="slidenum">
              <a:rPr lang="zh-CN" altLang="en-US" smtClean="0"/>
              <a:t>17</a:t>
            </a:fld>
            <a:endParaRPr lang="zh-CN" altLang="en-US"/>
          </a:p>
        </p:txBody>
      </p:sp>
    </p:spTree>
    <p:extLst>
      <p:ext uri="{BB962C8B-B14F-4D97-AF65-F5344CB8AC3E}">
        <p14:creationId xmlns:p14="http://schemas.microsoft.com/office/powerpoint/2010/main" val="1558847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首先于句子的编码，我们直接使用了循环神经网络模块实现，并且把最后一个状态作为全句的表示。</a:t>
            </a:r>
            <a:endParaRPr lang="en-US" altLang="zh-CN" dirty="0" smtClean="0"/>
          </a:p>
          <a:p>
            <a:endParaRPr lang="en-US" dirty="0" smtClean="0"/>
          </a:p>
          <a:p>
            <a:r>
              <a:rPr lang="zh-CN" altLang="en-US" dirty="0" smtClean="0"/>
              <a:t>相似的，上下文段落也可视为句子的序列，所以同样借助于循环神经网络实现。</a:t>
            </a:r>
            <a:endParaRPr lang="en-US" altLang="zh-CN" dirty="0" smtClean="0"/>
          </a:p>
          <a:p>
            <a:endParaRPr lang="en-US" dirty="0" smtClean="0"/>
          </a:p>
          <a:p>
            <a:r>
              <a:rPr lang="zh-CN" altLang="en-US" dirty="0" smtClean="0"/>
              <a:t>对于解码器它接受上下文的表示作为条件，并逐字解码出新句子。</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18E4E6DE-48BA-4A76-8A1A-5F980C8D9ABA}" type="slidenum">
              <a:rPr lang="zh-CN" altLang="en-US" smtClean="0"/>
              <a:t>18</a:t>
            </a:fld>
            <a:endParaRPr lang="zh-CN" altLang="en-US"/>
          </a:p>
        </p:txBody>
      </p:sp>
    </p:spTree>
    <p:extLst>
      <p:ext uri="{BB962C8B-B14F-4D97-AF65-F5344CB8AC3E}">
        <p14:creationId xmlns:p14="http://schemas.microsoft.com/office/powerpoint/2010/main" val="908398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对于层次推断网络的参数化实现，我们这里以前一个两层为例进行了展示。</a:t>
            </a:r>
            <a:endParaRPr lang="en-US" dirty="0" smtClean="0"/>
          </a:p>
          <a:p>
            <a:r>
              <a:rPr lang="zh-CN" altLang="en-US" dirty="0" smtClean="0"/>
              <a:t>它基本接受上下文表示，以及次句的表示，共同去推断这个隐变量的分布的参数。</a:t>
            </a:r>
            <a:endParaRPr lang="en-US" altLang="zh-CN" dirty="0" smtClean="0"/>
          </a:p>
          <a:p>
            <a:endParaRPr lang="en-US" dirty="0" smtClean="0"/>
          </a:p>
          <a:p>
            <a:r>
              <a:rPr lang="zh-CN" altLang="en-US" dirty="0" smtClean="0"/>
              <a:t>这个主要收到这样几个事实的启发：</a:t>
            </a:r>
            <a:endParaRPr lang="en-US" altLang="zh-CN" dirty="0" smtClean="0"/>
          </a:p>
          <a:p>
            <a:endParaRPr lang="en-US" dirty="0" smtClean="0"/>
          </a:p>
          <a:p>
            <a:r>
              <a:rPr lang="zh-CN" altLang="en-US" dirty="0" smtClean="0"/>
              <a:t>由于对话数据显示得表现出层次特性，那么其隐藏抽象特性也应该有这样的特点。</a:t>
            </a:r>
            <a:endParaRPr lang="en-US" altLang="zh-CN" dirty="0" smtClean="0"/>
          </a:p>
          <a:p>
            <a:r>
              <a:rPr lang="zh-CN" altLang="en-US" dirty="0" smtClean="0"/>
              <a:t>所以我们想到逐层组织隐变量，希望可以学习到复杂信息。</a:t>
            </a:r>
            <a:endParaRPr lang="en-US" dirty="0" smtClean="0"/>
          </a:p>
          <a:p>
            <a:endParaRPr lang="en-US" dirty="0"/>
          </a:p>
        </p:txBody>
      </p:sp>
      <p:sp>
        <p:nvSpPr>
          <p:cNvPr id="4" name="Slide Number Placeholder 3"/>
          <p:cNvSpPr>
            <a:spLocks noGrp="1"/>
          </p:cNvSpPr>
          <p:nvPr>
            <p:ph type="sldNum" sz="quarter" idx="10"/>
          </p:nvPr>
        </p:nvSpPr>
        <p:spPr/>
        <p:txBody>
          <a:bodyPr/>
          <a:lstStyle/>
          <a:p>
            <a:fld id="{18E4E6DE-48BA-4A76-8A1A-5F980C8D9ABA}" type="slidenum">
              <a:rPr lang="zh-CN" altLang="en-US" smtClean="0"/>
              <a:t>19</a:t>
            </a:fld>
            <a:endParaRPr lang="zh-CN" altLang="en-US"/>
          </a:p>
        </p:txBody>
      </p:sp>
    </p:spTree>
    <p:extLst>
      <p:ext uri="{BB962C8B-B14F-4D97-AF65-F5344CB8AC3E}">
        <p14:creationId xmlns:p14="http://schemas.microsoft.com/office/powerpoint/2010/main" val="731751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mtClean="0"/>
              <a:t> 智能输入一些文本样本（也是字系列）输出一系列关键词用于返回其他所有文档</a:t>
            </a:r>
            <a:endParaRPr kumimoji="1" lang="zh-CN" altLang="en-US" dirty="0"/>
          </a:p>
        </p:txBody>
      </p:sp>
      <p:sp>
        <p:nvSpPr>
          <p:cNvPr id="4" name="幻灯片编号占位符 3"/>
          <p:cNvSpPr>
            <a:spLocks noGrp="1"/>
          </p:cNvSpPr>
          <p:nvPr>
            <p:ph type="sldNum" sz="quarter" idx="10"/>
          </p:nvPr>
        </p:nvSpPr>
        <p:spPr/>
        <p:txBody>
          <a:bodyPr/>
          <a:lstStyle/>
          <a:p>
            <a:fld id="{18E4E6DE-48BA-4A76-8A1A-5F980C8D9ABA}" type="slidenum">
              <a:rPr lang="zh-CN" altLang="en-US" smtClean="0"/>
              <a:t>2</a:t>
            </a:fld>
            <a:endParaRPr lang="zh-CN" altLang="en-US"/>
          </a:p>
        </p:txBody>
      </p:sp>
    </p:spTree>
    <p:extLst>
      <p:ext uri="{BB962C8B-B14F-4D97-AF65-F5344CB8AC3E}">
        <p14:creationId xmlns:p14="http://schemas.microsoft.com/office/powerpoint/2010/main" val="927630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在整个网络的训练过程中，它通过包含两项的损失函数进行监督，</a:t>
            </a:r>
            <a:endParaRPr lang="en-US" altLang="zh-CN" dirty="0" smtClean="0"/>
          </a:p>
          <a:p>
            <a:r>
              <a:rPr lang="zh-CN" altLang="en-US" dirty="0" smtClean="0"/>
              <a:t>其中第一项监督促使生成的响应和我们训练过程中实现给定的标准答案尽可能吻合。</a:t>
            </a:r>
            <a:endParaRPr lang="en-US" altLang="zh-CN" dirty="0" smtClean="0"/>
          </a:p>
          <a:p>
            <a:r>
              <a:rPr lang="zh-CN" altLang="en-US" dirty="0" smtClean="0"/>
              <a:t>这使其具备了生成合规文本的可能。</a:t>
            </a:r>
            <a:endParaRPr lang="en-US" altLang="zh-CN" dirty="0" smtClean="0"/>
          </a:p>
          <a:p>
            <a:endParaRPr lang="en-US" altLang="zh-CN" dirty="0" smtClean="0"/>
          </a:p>
          <a:p>
            <a:r>
              <a:rPr lang="zh-CN" altLang="en-US" dirty="0" smtClean="0"/>
              <a:t>第二项促使推断网络学习的中间变量的分布，也就是刚才我们提到的“随机映射规律”，尽可能描述数据的抽象特征。</a:t>
            </a:r>
            <a:endParaRPr lang="en-US" altLang="zh-CN" dirty="0" smtClean="0"/>
          </a:p>
          <a:p>
            <a:r>
              <a:rPr lang="zh-CN" altLang="en-US" dirty="0" smtClean="0"/>
              <a:t>使其具备了灵活多样，并且具有一定抽象特征，的特性。</a:t>
            </a:r>
            <a:endParaRPr lang="en-US" altLang="zh-CN" dirty="0" smtClean="0"/>
          </a:p>
          <a:p>
            <a:pPr>
              <a:lnSpc>
                <a:spcPct val="110000"/>
              </a:lnSpc>
            </a:pPr>
            <a:endParaRPr lang="en-US" altLang="zh-CN" sz="1200" baseline="0" dirty="0" smtClean="0">
              <a:latin typeface="Cambria" panose="02040503050406030204" pitchFamily="18" charset="0"/>
            </a:endParaRPr>
          </a:p>
          <a:p>
            <a:pPr>
              <a:lnSpc>
                <a:spcPct val="110000"/>
              </a:lnSpc>
            </a:pPr>
            <a:endParaRPr lang="en-US" altLang="zh-CN" sz="1200" baseline="0" dirty="0" smtClean="0">
              <a:latin typeface="Cambria" panose="02040503050406030204" pitchFamily="18" charset="0"/>
            </a:endParaRPr>
          </a:p>
          <a:p>
            <a:pPr>
              <a:lnSpc>
                <a:spcPct val="110000"/>
              </a:lnSpc>
            </a:pPr>
            <a:endParaRPr lang="en-US" altLang="zh-CN" sz="1200" baseline="0" dirty="0" smtClean="0">
              <a:latin typeface="Cambria" panose="02040503050406030204" pitchFamily="18" charset="0"/>
            </a:endParaRPr>
          </a:p>
          <a:p>
            <a:pPr>
              <a:lnSpc>
                <a:spcPct val="110000"/>
              </a:lnSpc>
            </a:pPr>
            <a:r>
              <a:rPr lang="zh-CN" altLang="en-US" sz="1200" baseline="0" dirty="0" smtClean="0">
                <a:latin typeface="Cambria" panose="02040503050406030204" pitchFamily="18" charset="0"/>
              </a:rPr>
              <a:t>相应的，在优化训练过程中，对于这样一个带有层次隐变量的模型。</a:t>
            </a:r>
            <a:endParaRPr lang="en-US" altLang="zh-CN" sz="1200" baseline="0" dirty="0" smtClean="0">
              <a:latin typeface="Cambria" panose="02040503050406030204" pitchFamily="18" charset="0"/>
            </a:endParaRPr>
          </a:p>
          <a:p>
            <a:pPr>
              <a:lnSpc>
                <a:spcPct val="110000"/>
              </a:lnSpc>
            </a:pPr>
            <a:endParaRPr lang="en-US" altLang="zh-CN" sz="1200" baseline="0" dirty="0" smtClean="0">
              <a:latin typeface="Cambria" panose="02040503050406030204" pitchFamily="18" charset="0"/>
            </a:endParaRPr>
          </a:p>
          <a:p>
            <a:pPr>
              <a:lnSpc>
                <a:spcPct val="110000"/>
              </a:lnSpc>
            </a:pPr>
            <a:r>
              <a:rPr lang="zh-CN" altLang="en-US" sz="1200" baseline="0" dirty="0" smtClean="0">
                <a:latin typeface="Cambria" panose="02040503050406030204" pitchFamily="18" charset="0"/>
              </a:rPr>
              <a:t>其训练目标也相应扩展。</a:t>
            </a:r>
            <a:endParaRPr lang="en-US" altLang="zh-CN" sz="1200" baseline="0" dirty="0" smtClean="0">
              <a:latin typeface="Cambria" panose="02040503050406030204" pitchFamily="18" charset="0"/>
            </a:endParaRPr>
          </a:p>
          <a:p>
            <a:pPr>
              <a:lnSpc>
                <a:spcPct val="110000"/>
              </a:lnSpc>
            </a:pPr>
            <a:endParaRPr lang="en-US" altLang="zh-CN" sz="1200" baseline="0" dirty="0" smtClean="0">
              <a:latin typeface="Cambria" panose="02040503050406030204" pitchFamily="18" charset="0"/>
            </a:endParaRPr>
          </a:p>
          <a:p>
            <a:pPr>
              <a:lnSpc>
                <a:spcPct val="110000"/>
              </a:lnSpc>
            </a:pPr>
            <a:r>
              <a:rPr lang="zh-CN" altLang="en-US" sz="1200" baseline="0" dirty="0" smtClean="0">
                <a:latin typeface="Cambria" panose="02040503050406030204" pitchFamily="18" charset="0"/>
              </a:rPr>
              <a:t>第一项依然是促使复建出给定标准，保证生成合规文本。</a:t>
            </a:r>
            <a:endParaRPr lang="en-US" altLang="zh-CN" sz="1200" baseline="0" dirty="0" smtClean="0">
              <a:latin typeface="Cambria" panose="02040503050406030204" pitchFamily="18" charset="0"/>
            </a:endParaRPr>
          </a:p>
          <a:p>
            <a:pPr>
              <a:lnSpc>
                <a:spcPct val="110000"/>
              </a:lnSpc>
            </a:pPr>
            <a:r>
              <a:rPr lang="zh-CN" altLang="en-US" sz="1200" baseline="0" dirty="0" smtClean="0">
                <a:latin typeface="Cambria" panose="02040503050406030204" pitchFamily="18" charset="0"/>
              </a:rPr>
              <a:t>第二项相应扩展出层次个数项，用于监督每一层因子的分布适度泛化。因子共同构建出一个被削减的相对紧确的隐变量空间。</a:t>
            </a:r>
            <a:endParaRPr lang="en-US" altLang="zh-CN" sz="1200" baseline="0" dirty="0" smtClean="0">
              <a:latin typeface="Cambria" panose="02040503050406030204" pitchFamily="18" charset="0"/>
            </a:endParaRPr>
          </a:p>
        </p:txBody>
      </p:sp>
      <p:sp>
        <p:nvSpPr>
          <p:cNvPr id="4" name="Slide Number Placeholder 3"/>
          <p:cNvSpPr>
            <a:spLocks noGrp="1"/>
          </p:cNvSpPr>
          <p:nvPr>
            <p:ph type="sldNum" sz="quarter" idx="10"/>
          </p:nvPr>
        </p:nvSpPr>
        <p:spPr/>
        <p:txBody>
          <a:bodyPr/>
          <a:lstStyle/>
          <a:p>
            <a:fld id="{18E4E6DE-48BA-4A76-8A1A-5F980C8D9ABA}" type="slidenum">
              <a:rPr lang="zh-CN" altLang="en-US" smtClean="0"/>
              <a:t>20</a:t>
            </a:fld>
            <a:endParaRPr lang="zh-CN" altLang="en-US"/>
          </a:p>
        </p:txBody>
      </p:sp>
    </p:spTree>
    <p:extLst>
      <p:ext uri="{BB962C8B-B14F-4D97-AF65-F5344CB8AC3E}">
        <p14:creationId xmlns:p14="http://schemas.microsoft.com/office/powerpoint/2010/main" val="1697768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E4E6DE-48BA-4A76-8A1A-5F980C8D9ABA}" type="slidenum">
              <a:rPr lang="zh-CN" altLang="en-US" smtClean="0"/>
              <a:t>21</a:t>
            </a:fld>
            <a:endParaRPr lang="zh-CN" altLang="en-US"/>
          </a:p>
        </p:txBody>
      </p:sp>
    </p:spTree>
    <p:extLst>
      <p:ext uri="{BB962C8B-B14F-4D97-AF65-F5344CB8AC3E}">
        <p14:creationId xmlns:p14="http://schemas.microsoft.com/office/powerpoint/2010/main" val="1668825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我们进行了一系列实验对其有效性进行验证和说明。</a:t>
            </a:r>
            <a:endParaRPr lang="en-US" altLang="zh-CN" dirty="0" smtClean="0"/>
          </a:p>
          <a:p>
            <a:r>
              <a:rPr lang="zh-CN" altLang="en-US" dirty="0" smtClean="0"/>
              <a:t>这是基础的实验配置信息。</a:t>
            </a:r>
            <a:endParaRPr lang="en-US" altLang="zh-CN" dirty="0" smtClean="0"/>
          </a:p>
          <a:p>
            <a:endParaRPr lang="en-US" dirty="0" smtClean="0"/>
          </a:p>
          <a:p>
            <a:r>
              <a:rPr lang="zh-CN" altLang="en-US" dirty="0" smtClean="0"/>
              <a:t>对于对话系统或者说对话响应生成任务的实验评估，在研究上目前还没有绝对完备的方式。</a:t>
            </a:r>
            <a:endParaRPr lang="en-US" altLang="zh-CN" dirty="0" smtClean="0"/>
          </a:p>
          <a:p>
            <a:r>
              <a:rPr lang="zh-CN" altLang="en-US" dirty="0" smtClean="0"/>
              <a:t>目前普遍接受，并且实践有效的验证方式主要有三种：</a:t>
            </a:r>
            <a:r>
              <a:rPr lang="en-US" altLang="zh-CN" dirty="0" smtClean="0"/>
              <a:t/>
            </a:r>
            <a:br>
              <a:rPr lang="en-US" altLang="zh-CN" dirty="0" smtClean="0"/>
            </a:br>
            <a:r>
              <a:rPr lang="en-US" altLang="zh-CN" dirty="0" smtClean="0"/>
              <a:t>1.</a:t>
            </a:r>
            <a:r>
              <a:rPr lang="zh-CN" altLang="en-US" baseline="0" dirty="0" smtClean="0"/>
              <a:t> 自动的评估指标： 各个指标均有偏有侧重，并且不一定和人的判断完全一致</a:t>
            </a:r>
            <a:endParaRPr lang="en-US" altLang="zh-CN" baseline="0" dirty="0" smtClean="0"/>
          </a:p>
          <a:p>
            <a:r>
              <a:rPr lang="en-US" altLang="zh-CN" baseline="0" dirty="0" smtClean="0"/>
              <a:t>2.</a:t>
            </a:r>
            <a:r>
              <a:rPr lang="zh-CN" altLang="en-US" baseline="0" dirty="0" smtClean="0"/>
              <a:t> 人为评估：有说服力，但代价极高</a:t>
            </a:r>
            <a:endParaRPr lang="en-US" altLang="zh-CN" baseline="0" dirty="0" smtClean="0"/>
          </a:p>
          <a:p>
            <a:r>
              <a:rPr lang="en-US" altLang="zh-CN" baseline="0" dirty="0" smtClean="0"/>
              <a:t>3.</a:t>
            </a:r>
            <a:r>
              <a:rPr lang="zh-CN" altLang="en-US" baseline="0" dirty="0" smtClean="0"/>
              <a:t> 实例分析：单一例子，又说明性，但不具备完全说服力。</a:t>
            </a:r>
            <a:endParaRPr lang="en-US" altLang="zh-CN" baseline="0" dirty="0" smtClean="0"/>
          </a:p>
          <a:p>
            <a:endParaRPr lang="en-US" baseline="0" dirty="0" smtClean="0"/>
          </a:p>
          <a:p>
            <a:r>
              <a:rPr lang="zh-CN" altLang="en-US" baseline="0" dirty="0" smtClean="0"/>
              <a:t>我们同时进行了多个方面的评估，以实验 潜在约束的变分神经对话模型的 性能。</a:t>
            </a:r>
            <a:endParaRPr lang="en-US" dirty="0"/>
          </a:p>
        </p:txBody>
      </p:sp>
      <p:sp>
        <p:nvSpPr>
          <p:cNvPr id="4" name="Slide Number Placeholder 3"/>
          <p:cNvSpPr>
            <a:spLocks noGrp="1"/>
          </p:cNvSpPr>
          <p:nvPr>
            <p:ph type="sldNum" sz="quarter" idx="10"/>
          </p:nvPr>
        </p:nvSpPr>
        <p:spPr/>
        <p:txBody>
          <a:bodyPr/>
          <a:lstStyle/>
          <a:p>
            <a:fld id="{18E4E6DE-48BA-4A76-8A1A-5F980C8D9ABA}" type="slidenum">
              <a:rPr lang="zh-CN" altLang="en-US" smtClean="0"/>
              <a:t>22</a:t>
            </a:fld>
            <a:endParaRPr lang="zh-CN" altLang="en-US"/>
          </a:p>
        </p:txBody>
      </p:sp>
    </p:spTree>
    <p:extLst>
      <p:ext uri="{BB962C8B-B14F-4D97-AF65-F5344CB8AC3E}">
        <p14:creationId xmlns:p14="http://schemas.microsoft.com/office/powerpoint/2010/main" val="271149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首先从词层面的自动评估，我们选择了</a:t>
            </a:r>
            <a:r>
              <a:rPr lang="en-US" altLang="zh-CN" dirty="0" smtClean="0"/>
              <a:t>PPL</a:t>
            </a:r>
            <a:r>
              <a:rPr lang="zh-CN" altLang="en-US" dirty="0" smtClean="0"/>
              <a:t>和</a:t>
            </a:r>
            <a:r>
              <a:rPr lang="en-US" altLang="zh-CN" dirty="0" smtClean="0"/>
              <a:t>WER</a:t>
            </a:r>
            <a:r>
              <a:rPr lang="zh-CN" altLang="en-US" dirty="0" smtClean="0"/>
              <a:t>两个指标。他们均是从逐字逐词的层面，将我们生成的响应，和给定的标准响应进行对比，看吻合程度。</a:t>
            </a:r>
            <a:endParaRPr lang="en-US" altLang="zh-CN" dirty="0" smtClean="0"/>
          </a:p>
          <a:p>
            <a:r>
              <a:rPr lang="zh-CN" altLang="en-US" dirty="0" smtClean="0"/>
              <a:t>两个指标均是越小，说明生成性能越好。</a:t>
            </a:r>
            <a:endParaRPr lang="en-US" altLang="zh-CN" dirty="0" smtClean="0"/>
          </a:p>
          <a:p>
            <a:endParaRPr lang="en-US" dirty="0" smtClean="0"/>
          </a:p>
          <a:p>
            <a:r>
              <a:rPr lang="zh-CN" altLang="en-US" dirty="0" smtClean="0"/>
              <a:t>我们从数据可以看出相较于几个现有的同类基准模型，我们的方法可以在以少量参数规模的增加为代价，获得一个明显性能的提升。</a:t>
            </a:r>
            <a:endParaRPr lang="en-US" dirty="0"/>
          </a:p>
        </p:txBody>
      </p:sp>
      <p:sp>
        <p:nvSpPr>
          <p:cNvPr id="4" name="Slide Number Placeholder 3"/>
          <p:cNvSpPr>
            <a:spLocks noGrp="1"/>
          </p:cNvSpPr>
          <p:nvPr>
            <p:ph type="sldNum" sz="quarter" idx="10"/>
          </p:nvPr>
        </p:nvSpPr>
        <p:spPr/>
        <p:txBody>
          <a:bodyPr/>
          <a:lstStyle/>
          <a:p>
            <a:fld id="{18E4E6DE-48BA-4A76-8A1A-5F980C8D9ABA}" type="slidenum">
              <a:rPr lang="zh-CN" altLang="en-US" smtClean="0"/>
              <a:t>23</a:t>
            </a:fld>
            <a:endParaRPr lang="zh-CN" altLang="en-US"/>
          </a:p>
        </p:txBody>
      </p:sp>
    </p:spTree>
    <p:extLst>
      <p:ext uri="{BB962C8B-B14F-4D97-AF65-F5344CB8AC3E}">
        <p14:creationId xmlns:p14="http://schemas.microsoft.com/office/powerpoint/2010/main" val="472778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其次从整句层面评估，我们对比基于相同的上下文，是否生成抽象主题</a:t>
            </a:r>
            <a:r>
              <a:rPr lang="en-US" altLang="zh-CN" dirty="0" smtClean="0"/>
              <a:t>/</a:t>
            </a:r>
            <a:r>
              <a:rPr lang="zh-CN" altLang="en-US" dirty="0" smtClean="0"/>
              <a:t>语义上相似的响应。</a:t>
            </a:r>
            <a:endParaRPr lang="en-US" altLang="zh-CN" dirty="0" smtClean="0"/>
          </a:p>
          <a:p>
            <a:r>
              <a:rPr lang="zh-CN" altLang="en-US" dirty="0" smtClean="0"/>
              <a:t>这个我们选用了常用的基于嵌入表示的评估指标。</a:t>
            </a:r>
            <a:endParaRPr lang="en-US" altLang="zh-CN" dirty="0" smtClean="0"/>
          </a:p>
          <a:p>
            <a:r>
              <a:rPr lang="zh-CN" altLang="en-US" dirty="0" smtClean="0"/>
              <a:t>其做法是</a:t>
            </a:r>
            <a:r>
              <a:rPr lang="en-US" altLang="zh-CN" dirty="0" smtClean="0"/>
              <a:t>……</a:t>
            </a:r>
          </a:p>
          <a:p>
            <a:endParaRPr lang="en-US" dirty="0" smtClean="0"/>
          </a:p>
          <a:p>
            <a:r>
              <a:rPr lang="zh-CN" altLang="en-US" dirty="0" smtClean="0"/>
              <a:t>这个值越大说明主题越相似。</a:t>
            </a:r>
            <a:endParaRPr lang="en-US" altLang="zh-CN" dirty="0" smtClean="0"/>
          </a:p>
          <a:p>
            <a:r>
              <a:rPr lang="zh-CN" altLang="en-US" dirty="0" smtClean="0"/>
              <a:t>可以看出优势。</a:t>
            </a:r>
            <a:endParaRPr lang="en-US" dirty="0"/>
          </a:p>
        </p:txBody>
      </p:sp>
      <p:sp>
        <p:nvSpPr>
          <p:cNvPr id="4" name="Slide Number Placeholder 3"/>
          <p:cNvSpPr>
            <a:spLocks noGrp="1"/>
          </p:cNvSpPr>
          <p:nvPr>
            <p:ph type="sldNum" sz="quarter" idx="10"/>
          </p:nvPr>
        </p:nvSpPr>
        <p:spPr/>
        <p:txBody>
          <a:bodyPr/>
          <a:lstStyle/>
          <a:p>
            <a:fld id="{18E4E6DE-48BA-4A76-8A1A-5F980C8D9ABA}" type="slidenum">
              <a:rPr lang="zh-CN" altLang="en-US" smtClean="0"/>
              <a:t>24</a:t>
            </a:fld>
            <a:endParaRPr lang="zh-CN" altLang="en-US"/>
          </a:p>
        </p:txBody>
      </p:sp>
    </p:spTree>
    <p:extLst>
      <p:ext uri="{BB962C8B-B14F-4D97-AF65-F5344CB8AC3E}">
        <p14:creationId xmlns:p14="http://schemas.microsoft.com/office/powerpoint/2010/main" val="1413192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aseline="0" dirty="0" smtClean="0"/>
              <a:t>除了上面借助于自动指标的评估，我们还进行了人为评估。</a:t>
            </a:r>
            <a:endParaRPr lang="en-US" altLang="zh-CN" baseline="0" dirty="0" smtClean="0"/>
          </a:p>
          <a:p>
            <a:endParaRPr lang="en-US" baseline="0" dirty="0" smtClean="0"/>
          </a:p>
          <a:p>
            <a:r>
              <a:rPr lang="zh-CN" altLang="en-US" baseline="0" dirty="0" smtClean="0"/>
              <a:t>可以看到在信息量，表达合规性，以及多样性方面，有持续的优势。</a:t>
            </a:r>
            <a:endParaRPr lang="en-US" altLang="zh-CN"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8E4E6DE-48BA-4A76-8A1A-5F980C8D9ABA}" type="slidenum">
              <a:rPr lang="zh-CN" altLang="en-US" smtClean="0"/>
              <a:t>25</a:t>
            </a:fld>
            <a:endParaRPr lang="zh-CN" altLang="en-US"/>
          </a:p>
        </p:txBody>
      </p:sp>
    </p:spTree>
    <p:extLst>
      <p:ext uri="{BB962C8B-B14F-4D97-AF65-F5344CB8AC3E}">
        <p14:creationId xmlns:p14="http://schemas.microsoft.com/office/powerpoint/2010/main" val="631619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E4E6DE-48BA-4A76-8A1A-5F980C8D9ABA}" type="slidenum">
              <a:rPr lang="zh-CN" altLang="en-US" smtClean="0"/>
              <a:t>26</a:t>
            </a:fld>
            <a:endParaRPr lang="zh-CN" altLang="en-US"/>
          </a:p>
        </p:txBody>
      </p:sp>
    </p:spTree>
    <p:extLst>
      <p:ext uri="{BB962C8B-B14F-4D97-AF65-F5344CB8AC3E}">
        <p14:creationId xmlns:p14="http://schemas.microsoft.com/office/powerpoint/2010/main" val="1188455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aseline="0" dirty="0" smtClean="0"/>
              <a:t>这里我们给出一些实例，共给定性的分析。</a:t>
            </a:r>
            <a:endParaRPr lang="en-US" altLang="zh-CN" baseline="0" dirty="0" smtClean="0"/>
          </a:p>
          <a:p>
            <a:endParaRPr lang="en-US" baseline="0" dirty="0" smtClean="0"/>
          </a:p>
          <a:p>
            <a:r>
              <a:rPr lang="zh-CN" altLang="en-US" baseline="0" dirty="0" smtClean="0"/>
              <a:t>很明显</a:t>
            </a:r>
            <a:endParaRPr lang="en-US" baseline="0" dirty="0" smtClean="0"/>
          </a:p>
        </p:txBody>
      </p:sp>
      <p:sp>
        <p:nvSpPr>
          <p:cNvPr id="4" name="Slide Number Placeholder 3"/>
          <p:cNvSpPr>
            <a:spLocks noGrp="1"/>
          </p:cNvSpPr>
          <p:nvPr>
            <p:ph type="sldNum" sz="quarter" idx="10"/>
          </p:nvPr>
        </p:nvSpPr>
        <p:spPr/>
        <p:txBody>
          <a:bodyPr/>
          <a:lstStyle/>
          <a:p>
            <a:fld id="{18E4E6DE-48BA-4A76-8A1A-5F980C8D9ABA}" type="slidenum">
              <a:rPr lang="zh-CN" altLang="en-US" smtClean="0"/>
              <a:t>27</a:t>
            </a:fld>
            <a:endParaRPr lang="zh-CN" altLang="en-US"/>
          </a:p>
        </p:txBody>
      </p:sp>
    </p:spTree>
    <p:extLst>
      <p:ext uri="{BB962C8B-B14F-4D97-AF65-F5344CB8AC3E}">
        <p14:creationId xmlns:p14="http://schemas.microsoft.com/office/powerpoint/2010/main" val="776604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8E4E6DE-48BA-4A76-8A1A-5F980C8D9ABA}" type="slidenum">
              <a:rPr lang="zh-CN" altLang="en-US" smtClean="0"/>
              <a:t>28</a:t>
            </a:fld>
            <a:endParaRPr lang="zh-CN" altLang="en-US"/>
          </a:p>
        </p:txBody>
      </p:sp>
    </p:spTree>
    <p:extLst>
      <p:ext uri="{BB962C8B-B14F-4D97-AF65-F5344CB8AC3E}">
        <p14:creationId xmlns:p14="http://schemas.microsoft.com/office/powerpoint/2010/main" val="4231389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8E4E6DE-48BA-4A76-8A1A-5F980C8D9ABA}" type="slidenum">
              <a:rPr lang="zh-CN" altLang="en-US" smtClean="0"/>
              <a:t>29</a:t>
            </a:fld>
            <a:endParaRPr lang="zh-CN" altLang="en-US"/>
          </a:p>
        </p:txBody>
      </p:sp>
    </p:spTree>
    <p:extLst>
      <p:ext uri="{BB962C8B-B14F-4D97-AF65-F5344CB8AC3E}">
        <p14:creationId xmlns:p14="http://schemas.microsoft.com/office/powerpoint/2010/main" val="1767628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我会按照这样的基本思路来进行</a:t>
            </a:r>
            <a:endParaRPr kumimoji="1" lang="zh-CN" altLang="en-US" dirty="0"/>
          </a:p>
        </p:txBody>
      </p:sp>
      <p:sp>
        <p:nvSpPr>
          <p:cNvPr id="4" name="幻灯片编号占位符 3"/>
          <p:cNvSpPr>
            <a:spLocks noGrp="1"/>
          </p:cNvSpPr>
          <p:nvPr>
            <p:ph type="sldNum" sz="quarter" idx="10"/>
          </p:nvPr>
        </p:nvSpPr>
        <p:spPr/>
        <p:txBody>
          <a:bodyPr/>
          <a:lstStyle/>
          <a:p>
            <a:fld id="{18E4E6DE-48BA-4A76-8A1A-5F980C8D9ABA}" type="slidenum">
              <a:rPr lang="zh-CN" altLang="en-US" smtClean="0"/>
              <a:t>3</a:t>
            </a:fld>
            <a:endParaRPr lang="zh-CN" altLang="en-US"/>
          </a:p>
        </p:txBody>
      </p:sp>
    </p:spTree>
    <p:extLst>
      <p:ext uri="{BB962C8B-B14F-4D97-AF65-F5344CB8AC3E}">
        <p14:creationId xmlns:p14="http://schemas.microsoft.com/office/powerpoint/2010/main" val="1082493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Font typeface="Wingdings" panose="05000000000000000000" pitchFamily="2" charset="2"/>
              <a:buNone/>
            </a:pPr>
            <a:r>
              <a:rPr lang="zh-CN" altLang="en-US" sz="1200" dirty="0" smtClean="0">
                <a:latin typeface="Cambria" panose="02040503050406030204" pitchFamily="18" charset="0"/>
                <a:ea typeface="Cambria" panose="02040503050406030204" pitchFamily="18" charset="0"/>
              </a:rPr>
              <a:t>总结而言，我们在从文本，略微扩展一下，从离散序列数据中学习到其内在的规律和知识，并且生成对应的响应或者新的序列。</a:t>
            </a:r>
            <a:endParaRPr lang="en-US" altLang="zh-CN" sz="1200" dirty="0" smtClean="0">
              <a:latin typeface="Cambria" panose="02040503050406030204" pitchFamily="18" charset="0"/>
              <a:ea typeface="Cambria" panose="02040503050406030204" pitchFamily="18" charset="0"/>
            </a:endParaRPr>
          </a:p>
          <a:p>
            <a:pPr marL="0" indent="0">
              <a:lnSpc>
                <a:spcPct val="120000"/>
              </a:lnSpc>
              <a:buFont typeface="Wingdings" panose="05000000000000000000" pitchFamily="2" charset="2"/>
              <a:buNone/>
            </a:pPr>
            <a:r>
              <a:rPr lang="zh-CN" altLang="en-US" sz="1200" dirty="0" smtClean="0">
                <a:latin typeface="Cambria" panose="02040503050406030204" pitchFamily="18" charset="0"/>
                <a:ea typeface="Cambria" panose="02040503050406030204" pitchFamily="18" charset="0"/>
              </a:rPr>
              <a:t>既然是强调其承载的信息，知识或者规律，那么我们就尤其强调其信息量，希望其知识和信息的密度越高越好。这符合我们以及实际应用中根本的诉求。</a:t>
            </a:r>
            <a:endParaRPr lang="en-US" altLang="zh-CN" sz="1200" dirty="0" smtClean="0">
              <a:latin typeface="Cambria" panose="02040503050406030204" pitchFamily="18" charset="0"/>
              <a:ea typeface="Cambria" panose="02040503050406030204" pitchFamily="18" charset="0"/>
            </a:endParaRPr>
          </a:p>
          <a:p>
            <a:pPr marL="0" indent="0">
              <a:lnSpc>
                <a:spcPct val="120000"/>
              </a:lnSpc>
              <a:buFont typeface="Wingdings" panose="05000000000000000000" pitchFamily="2" charset="2"/>
              <a:buNone/>
            </a:pPr>
            <a:endParaRPr lang="en-US" altLang="zh-CN" sz="1200" dirty="0" smtClean="0">
              <a:latin typeface="Cambria" panose="02040503050406030204" pitchFamily="18" charset="0"/>
              <a:ea typeface="Cambria" panose="02040503050406030204" pitchFamily="18" charset="0"/>
            </a:endParaRPr>
          </a:p>
          <a:p>
            <a:pPr marL="0" indent="0">
              <a:lnSpc>
                <a:spcPct val="120000"/>
              </a:lnSpc>
              <a:buFont typeface="Wingdings" panose="05000000000000000000" pitchFamily="2" charset="2"/>
              <a:buNone/>
            </a:pPr>
            <a:r>
              <a:rPr lang="zh-CN" altLang="en-US" sz="1200" dirty="0" smtClean="0">
                <a:latin typeface="Cambria" panose="02040503050406030204" pitchFamily="18" charset="0"/>
                <a:ea typeface="Cambria" panose="02040503050406030204" pitchFamily="18" charset="0"/>
              </a:rPr>
              <a:t>这个方法住诸多潜力的：</a:t>
            </a:r>
            <a:endParaRPr lang="en-US" altLang="zh-CN" sz="1200" dirty="0" smtClean="0">
              <a:latin typeface="Cambria" panose="02040503050406030204" pitchFamily="18" charset="0"/>
              <a:ea typeface="Cambria" panose="02040503050406030204" pitchFamily="18" charset="0"/>
            </a:endParaRPr>
          </a:p>
          <a:p>
            <a:pPr marL="0" indent="0">
              <a:lnSpc>
                <a:spcPct val="120000"/>
              </a:lnSpc>
              <a:buFont typeface="Wingdings" panose="05000000000000000000" pitchFamily="2" charset="2"/>
              <a:buNone/>
            </a:pPr>
            <a:endParaRPr lang="en-US" altLang="zh-CN" sz="1200" dirty="0" smtClean="0">
              <a:latin typeface="Cambria" panose="02040503050406030204" pitchFamily="18" charset="0"/>
              <a:ea typeface="Cambria" panose="02040503050406030204" pitchFamily="18" charset="0"/>
            </a:endParaRPr>
          </a:p>
          <a:p>
            <a:pPr marL="0" indent="0">
              <a:lnSpc>
                <a:spcPct val="120000"/>
              </a:lnSpc>
              <a:buFont typeface="Wingdings" panose="05000000000000000000" pitchFamily="2" charset="2"/>
              <a:buNone/>
            </a:pPr>
            <a:r>
              <a:rPr lang="en-US" altLang="zh-CN" sz="1200" dirty="0" smtClean="0">
                <a:latin typeface="Cambria" panose="02040503050406030204" pitchFamily="18" charset="0"/>
                <a:ea typeface="Cambria" panose="02040503050406030204" pitchFamily="18" charset="0"/>
              </a:rPr>
              <a:t>1</a:t>
            </a:r>
            <a:r>
              <a:rPr lang="zh-CN" altLang="en-US" sz="1200" dirty="0" smtClean="0">
                <a:latin typeface="Cambria" panose="02040503050406030204" pitchFamily="18" charset="0"/>
                <a:ea typeface="Cambria" panose="02040503050406030204" pitchFamily="18" charset="0"/>
              </a:rPr>
              <a:t>）对于可枚举的东西，而又很多隐含的内容。</a:t>
            </a:r>
            <a:endParaRPr lang="en-US" altLang="zh-CN" sz="1200" dirty="0" smtClean="0">
              <a:latin typeface="Cambria" panose="02040503050406030204" pitchFamily="18" charset="0"/>
              <a:ea typeface="Cambria" panose="02040503050406030204" pitchFamily="18" charset="0"/>
            </a:endParaRPr>
          </a:p>
          <a:p>
            <a:pPr marL="0" indent="0">
              <a:lnSpc>
                <a:spcPct val="120000"/>
              </a:lnSpc>
              <a:buFont typeface="Wingdings" panose="05000000000000000000" pitchFamily="2" charset="2"/>
              <a:buNone/>
            </a:pPr>
            <a:r>
              <a:rPr lang="en-US" altLang="zh-CN" sz="1200" dirty="0" smtClean="0">
                <a:latin typeface="Cambria" panose="02040503050406030204" pitchFamily="18" charset="0"/>
                <a:ea typeface="Cambria" panose="02040503050406030204" pitchFamily="18" charset="0"/>
              </a:rPr>
              <a:t>2</a:t>
            </a:r>
            <a:r>
              <a:rPr lang="zh-CN" altLang="en-US" sz="1200" dirty="0" smtClean="0">
                <a:latin typeface="Cambria" panose="02040503050406030204" pitchFamily="18" charset="0"/>
                <a:ea typeface="Cambria" panose="02040503050406030204" pitchFamily="18" charset="0"/>
              </a:rPr>
              <a:t>）在这个大数据的时代，我们需要不仅仅是数据在数量上急剧的扩展，更实质的我们需要有效的信息，知识，我们需要数据里的干货。</a:t>
            </a:r>
            <a:endParaRPr lang="en-US" altLang="zh-CN" sz="1200" dirty="0" smtClean="0">
              <a:latin typeface="Cambria" panose="02040503050406030204" pitchFamily="18" charset="0"/>
              <a:ea typeface="Cambria" panose="02040503050406030204" pitchFamily="18" charset="0"/>
            </a:endParaRPr>
          </a:p>
          <a:p>
            <a:pPr marL="0" indent="0">
              <a:lnSpc>
                <a:spcPct val="120000"/>
              </a:lnSpc>
              <a:buFont typeface="Wingdings" panose="05000000000000000000" pitchFamily="2" charset="2"/>
              <a:buNone/>
            </a:pPr>
            <a:endParaRPr lang="en-US" altLang="zh-CN" sz="1200" dirty="0" smtClean="0">
              <a:latin typeface="Cambria" panose="02040503050406030204" pitchFamily="18" charset="0"/>
              <a:ea typeface="Cambria" panose="02040503050406030204" pitchFamily="18" charset="0"/>
            </a:endParaRPr>
          </a:p>
          <a:p>
            <a:pPr marL="0" indent="0">
              <a:lnSpc>
                <a:spcPct val="120000"/>
              </a:lnSpc>
              <a:buFont typeface="Wingdings" panose="05000000000000000000" pitchFamily="2" charset="2"/>
              <a:buNone/>
            </a:pPr>
            <a:endParaRPr lang="en-US" altLang="zh-CN" sz="1200" dirty="0" smtClean="0">
              <a:latin typeface="Cambria" panose="02040503050406030204" pitchFamily="18" charset="0"/>
              <a:ea typeface="Cambria" panose="02040503050406030204" pitchFamily="18" charset="0"/>
            </a:endParaRPr>
          </a:p>
          <a:p>
            <a:pPr marL="0" indent="0">
              <a:lnSpc>
                <a:spcPct val="120000"/>
              </a:lnSpc>
              <a:buFont typeface="Wingdings" panose="05000000000000000000" pitchFamily="2" charset="2"/>
              <a:buNone/>
            </a:pPr>
            <a:endParaRPr lang="en-US" altLang="zh-CN" sz="1200" dirty="0" smtClean="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0"/>
          </p:nvPr>
        </p:nvSpPr>
        <p:spPr/>
        <p:txBody>
          <a:bodyPr/>
          <a:lstStyle/>
          <a:p>
            <a:fld id="{18E4E6DE-48BA-4A76-8A1A-5F980C8D9ABA}" type="slidenum">
              <a:rPr lang="zh-CN" altLang="en-US" smtClean="0"/>
              <a:t>30</a:t>
            </a:fld>
            <a:endParaRPr lang="zh-CN" altLang="en-US"/>
          </a:p>
        </p:txBody>
      </p:sp>
    </p:spTree>
    <p:extLst>
      <p:ext uri="{BB962C8B-B14F-4D97-AF65-F5344CB8AC3E}">
        <p14:creationId xmlns:p14="http://schemas.microsoft.com/office/powerpoint/2010/main" val="238396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aseline="0" dirty="0" smtClean="0"/>
              <a:t>非常感谢！欢迎大家多批评指正～</a:t>
            </a:r>
            <a:endParaRPr kumimoji="1" lang="en-US" altLang="zh-CN" baseline="0" dirty="0" smtClean="0"/>
          </a:p>
        </p:txBody>
      </p:sp>
      <p:sp>
        <p:nvSpPr>
          <p:cNvPr id="4" name="幻灯片编号占位符 3"/>
          <p:cNvSpPr>
            <a:spLocks noGrp="1"/>
          </p:cNvSpPr>
          <p:nvPr>
            <p:ph type="sldNum" sz="quarter" idx="10"/>
          </p:nvPr>
        </p:nvSpPr>
        <p:spPr/>
        <p:txBody>
          <a:bodyPr/>
          <a:lstStyle/>
          <a:p>
            <a:fld id="{18E4E6DE-48BA-4A76-8A1A-5F980C8D9ABA}" type="slidenum">
              <a:rPr lang="zh-CN" altLang="en-US" smtClean="0"/>
              <a:t>31</a:t>
            </a:fld>
            <a:endParaRPr lang="zh-CN" altLang="en-US"/>
          </a:p>
        </p:txBody>
      </p:sp>
    </p:spTree>
    <p:extLst>
      <p:ext uri="{BB962C8B-B14F-4D97-AF65-F5344CB8AC3E}">
        <p14:creationId xmlns:p14="http://schemas.microsoft.com/office/powerpoint/2010/main" val="4135738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8E4E6DE-48BA-4A76-8A1A-5F980C8D9ABA}" type="slidenum">
              <a:rPr lang="zh-CN" altLang="en-US" smtClean="0"/>
              <a:t>4</a:t>
            </a:fld>
            <a:endParaRPr lang="zh-CN" altLang="en-US"/>
          </a:p>
        </p:txBody>
      </p:sp>
    </p:spTree>
    <p:extLst>
      <p:ext uri="{BB962C8B-B14F-4D97-AF65-F5344CB8AC3E}">
        <p14:creationId xmlns:p14="http://schemas.microsoft.com/office/powerpoint/2010/main" val="1099907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1" dirty="0" smtClean="0">
                <a:latin typeface="Cambria" panose="02040503050406030204" pitchFamily="18" charset="0"/>
              </a:rPr>
              <a:t>现如今， 神经对话生成任务已经是一个至关重要的任务了。</a:t>
            </a:r>
            <a:endParaRPr lang="en-US" altLang="zh-CN" sz="1200" b="1" dirty="0" smtClean="0">
              <a:latin typeface="Cambria" panose="02040503050406030204" pitchFamily="18" charset="0"/>
            </a:endParaRPr>
          </a:p>
          <a:p>
            <a:endParaRPr lang="en-US" altLang="zh-CN" sz="1200" b="1" dirty="0" smtClean="0">
              <a:latin typeface="Cambria" panose="02040503050406030204" pitchFamily="18" charset="0"/>
            </a:endParaRPr>
          </a:p>
          <a:p>
            <a:r>
              <a:rPr lang="zh-CN" altLang="en-US" sz="1200" b="1" dirty="0" smtClean="0">
                <a:latin typeface="Cambria" panose="02040503050406030204" pitchFamily="18" charset="0"/>
              </a:rPr>
              <a:t>以此为依托我们有诸多智能对话的应用。比如苹果的</a:t>
            </a:r>
            <a:r>
              <a:rPr lang="en-US" altLang="zh-CN" sz="1200" b="1" dirty="0" smtClean="0">
                <a:latin typeface="Cambria" panose="02040503050406030204" pitchFamily="18" charset="0"/>
              </a:rPr>
              <a:t>Siri</a:t>
            </a:r>
            <a:r>
              <a:rPr lang="zh-CN" altLang="en-US" sz="1200" b="1" dirty="0" smtClean="0">
                <a:latin typeface="Cambria" panose="02040503050406030204" pitchFamily="18" charset="0"/>
              </a:rPr>
              <a:t>，百度的小度等等。 是我们现在常用的，以自然语言为基本交互方式的人工智能助手。</a:t>
            </a:r>
            <a:endParaRPr lang="en-US" altLang="zh-CN" sz="1200" b="1" dirty="0" smtClean="0">
              <a:latin typeface="Cambria" panose="02040503050406030204" pitchFamily="18" charset="0"/>
            </a:endParaRPr>
          </a:p>
          <a:p>
            <a:endParaRPr lang="en-US" altLang="zh-CN" sz="1200" b="1" dirty="0" smtClean="0">
              <a:latin typeface="Cambria" panose="02040503050406030204" pitchFamily="18" charset="0"/>
            </a:endParaRPr>
          </a:p>
          <a:p>
            <a:r>
              <a:rPr lang="zh-CN" altLang="en-US" sz="1200" b="1" dirty="0" smtClean="0">
                <a:latin typeface="Cambria" panose="02040503050406030204" pitchFamily="18" charset="0"/>
              </a:rPr>
              <a:t>而神经对话生成任务最基本的一个目标，就是要借助于自然语言，进行有效的信息交换。</a:t>
            </a:r>
            <a:endParaRPr lang="en-US" altLang="zh-CN" sz="1200" b="1" dirty="0" smtClean="0">
              <a:latin typeface="Cambria" panose="02040503050406030204" pitchFamily="18" charset="0"/>
            </a:endParaRPr>
          </a:p>
          <a:p>
            <a:r>
              <a:rPr lang="zh-CN" altLang="en-US" sz="1200" b="1" dirty="0" smtClean="0">
                <a:latin typeface="Cambria" panose="02040503050406030204" pitchFamily="18" charset="0"/>
              </a:rPr>
              <a:t>这对智能生成的对话响应就提出了极高的要求，它需要和人说话一样自然，符合基本语法，言之有物言之有理等等。</a:t>
            </a:r>
            <a:endParaRPr lang="en-US" altLang="zh-CN" sz="1200" b="1" dirty="0">
              <a:latin typeface="Cambria" panose="02040503050406030204" pitchFamily="18" charset="0"/>
            </a:endParaRPr>
          </a:p>
        </p:txBody>
      </p:sp>
      <p:sp>
        <p:nvSpPr>
          <p:cNvPr id="4" name="Slide Number Placeholder 3"/>
          <p:cNvSpPr>
            <a:spLocks noGrp="1"/>
          </p:cNvSpPr>
          <p:nvPr>
            <p:ph type="sldNum" sz="quarter" idx="10"/>
          </p:nvPr>
        </p:nvSpPr>
        <p:spPr/>
        <p:txBody>
          <a:bodyPr/>
          <a:lstStyle/>
          <a:p>
            <a:fld id="{18E4E6DE-48BA-4A76-8A1A-5F980C8D9ABA}" type="slidenum">
              <a:rPr lang="zh-CN" altLang="en-US" smtClean="0"/>
              <a:t>5</a:t>
            </a:fld>
            <a:endParaRPr lang="zh-CN" altLang="en-US"/>
          </a:p>
        </p:txBody>
      </p:sp>
    </p:spTree>
    <p:extLst>
      <p:ext uri="{BB962C8B-B14F-4D97-AF65-F5344CB8AC3E}">
        <p14:creationId xmlns:p14="http://schemas.microsoft.com/office/powerpoint/2010/main" val="1397076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对于这样一个现实的要求及其严格的任务。</a:t>
            </a:r>
            <a:endParaRPr lang="en-US" altLang="zh-CN" dirty="0" smtClean="0"/>
          </a:p>
          <a:p>
            <a:r>
              <a:rPr lang="zh-CN" altLang="en-US" dirty="0" smtClean="0"/>
              <a:t>在学术研究中，针对神经对话生成任务，已经有了不错的进展。</a:t>
            </a:r>
            <a:endParaRPr lang="en-US" altLang="zh-CN" dirty="0" smtClean="0"/>
          </a:p>
          <a:p>
            <a:endParaRPr lang="en-US" altLang="zh-CN" dirty="0" smtClean="0"/>
          </a:p>
          <a:p>
            <a:r>
              <a:rPr lang="zh-CN" altLang="en-US" dirty="0" smtClean="0"/>
              <a:t>大多数工作基本是借助于深度神经网络，并且是基于这样一个编码器</a:t>
            </a:r>
            <a:r>
              <a:rPr lang="en-US" altLang="zh-CN" dirty="0" smtClean="0"/>
              <a:t>-</a:t>
            </a:r>
            <a:r>
              <a:rPr lang="zh-CN" altLang="en-US" dirty="0" smtClean="0"/>
              <a:t>解码器的架构来进行的。</a:t>
            </a:r>
            <a:endParaRPr lang="en-US" altLang="zh-CN" dirty="0" smtClean="0"/>
          </a:p>
          <a:p>
            <a:endParaRPr lang="en-US" altLang="zh-CN" dirty="0" smtClean="0"/>
          </a:p>
          <a:p>
            <a:r>
              <a:rPr lang="zh-CN" altLang="en-US" dirty="0" smtClean="0"/>
              <a:t>但是这种普遍的方法存在重要的弊端：</a:t>
            </a:r>
            <a:endParaRPr lang="en-US" altLang="zh-CN" dirty="0" smtClean="0"/>
          </a:p>
          <a:p>
            <a:r>
              <a:rPr lang="zh-CN" altLang="en-US" dirty="0" smtClean="0"/>
              <a:t>它自动学习了从上下文到应答的确定性对应关系，显然和我们实际应用需求不符。实际我们的对话是灵活的，对于不同的上下文，我们可以有多样的应答。</a:t>
            </a:r>
            <a:endParaRPr lang="en-US" altLang="zh-CN" dirty="0" smtClean="0"/>
          </a:p>
          <a:p>
            <a:endParaRPr lang="en-US" altLang="zh-CN" dirty="0" smtClean="0"/>
          </a:p>
          <a:p>
            <a:endParaRPr lang="en-US" altLang="zh-CN" dirty="0" smtClean="0"/>
          </a:p>
          <a:p>
            <a:r>
              <a:rPr lang="zh-CN" altLang="en-US" dirty="0" smtClean="0"/>
              <a:t>相对前沿的一类方法，是变分神经对话模型：</a:t>
            </a:r>
            <a:endParaRPr lang="en-US" altLang="zh-CN" dirty="0" smtClean="0"/>
          </a:p>
          <a:p>
            <a:r>
              <a:rPr lang="zh-CN" altLang="en-US" dirty="0" smtClean="0"/>
              <a:t>这类方法克服了第一类的缺陷，学习了从上下文到应答的随机映射规律，也就是一个分布。这样应答会因为每一次采样的不同而产生多样的生成。</a:t>
            </a:r>
            <a:endParaRPr lang="zh-CN" altLang="en-US" dirty="0" smtClean="0"/>
          </a:p>
        </p:txBody>
      </p:sp>
      <p:sp>
        <p:nvSpPr>
          <p:cNvPr id="4" name="Slide Number Placeholder 3"/>
          <p:cNvSpPr>
            <a:spLocks noGrp="1"/>
          </p:cNvSpPr>
          <p:nvPr>
            <p:ph type="sldNum" sz="quarter" idx="10"/>
          </p:nvPr>
        </p:nvSpPr>
        <p:spPr/>
        <p:txBody>
          <a:bodyPr/>
          <a:lstStyle/>
          <a:p>
            <a:fld id="{18E4E6DE-48BA-4A76-8A1A-5F980C8D9ABA}" type="slidenum">
              <a:rPr lang="zh-CN" altLang="en-US" smtClean="0"/>
              <a:t>6</a:t>
            </a:fld>
            <a:endParaRPr lang="zh-CN" altLang="en-US"/>
          </a:p>
        </p:txBody>
      </p:sp>
    </p:spTree>
    <p:extLst>
      <p:ext uri="{BB962C8B-B14F-4D97-AF65-F5344CB8AC3E}">
        <p14:creationId xmlns:p14="http://schemas.microsoft.com/office/powerpoint/2010/main" val="1010630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这里我们给出了一系列变分神经对话模型的初步实验效果。</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它基本还是具备可读性性的，符合基本的语法词法。</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但是我们也可以看到它和人给出的回答，还是相去甚远。</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它比较倾向于生成想“我不知道” 这样比较万能的回答，不够具体，难以传递具体丰富的信息。</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基于这样的一种研究现状，我们尝试在变分神经对话模型的基础上改进，希望能够克服信息量不足这个严重缺陷。</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18E4E6DE-48BA-4A76-8A1A-5F980C8D9ABA}" type="slidenum">
              <a:rPr lang="zh-CN" altLang="en-US" smtClean="0"/>
              <a:t>7</a:t>
            </a:fld>
            <a:endParaRPr lang="zh-CN" altLang="en-US"/>
          </a:p>
        </p:txBody>
      </p:sp>
    </p:spTree>
    <p:extLst>
      <p:ext uri="{BB962C8B-B14F-4D97-AF65-F5344CB8AC3E}">
        <p14:creationId xmlns:p14="http://schemas.microsoft.com/office/powerpoint/2010/main" val="3397455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8E4E6DE-48BA-4A76-8A1A-5F980C8D9ABA}" type="slidenum">
              <a:rPr lang="zh-CN" altLang="en-US" smtClean="0"/>
              <a:t>8</a:t>
            </a:fld>
            <a:endParaRPr lang="zh-CN" altLang="en-US"/>
          </a:p>
        </p:txBody>
      </p:sp>
    </p:spTree>
    <p:extLst>
      <p:ext uri="{BB962C8B-B14F-4D97-AF65-F5344CB8AC3E}">
        <p14:creationId xmlns:p14="http://schemas.microsoft.com/office/powerpoint/2010/main" val="1046649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这里我们初步简要介绍一下变分神经对话模型</a:t>
            </a:r>
            <a:endParaRPr lang="en-US" altLang="zh-CN" dirty="0" smtClean="0"/>
          </a:p>
          <a:p>
            <a:endParaRPr lang="en-US" altLang="zh-CN" dirty="0" smtClean="0"/>
          </a:p>
          <a:p>
            <a:r>
              <a:rPr lang="zh-CN" altLang="en-US" dirty="0" smtClean="0"/>
              <a:t>他的整个网络架构包含三部分，</a:t>
            </a:r>
            <a:endParaRPr lang="en-US" altLang="zh-CN" dirty="0" smtClean="0"/>
          </a:p>
          <a:p>
            <a:r>
              <a:rPr lang="zh-CN" altLang="en-US" dirty="0" smtClean="0"/>
              <a:t>输入上下文，顺次经过，</a:t>
            </a:r>
            <a:r>
              <a:rPr lang="zh-CN" altLang="en-US" baseline="0" dirty="0" smtClean="0"/>
              <a:t> </a:t>
            </a:r>
            <a:r>
              <a:rPr lang="zh-CN" altLang="en-US" dirty="0" smtClean="0"/>
              <a:t>一个编码器，一个推断网络，还有一个解码器，生成一个对应的响应。</a:t>
            </a:r>
            <a:endParaRPr lang="en-US" altLang="zh-CN" dirty="0" smtClean="0"/>
          </a:p>
          <a:p>
            <a:endParaRPr lang="en-US" altLang="zh-CN" dirty="0" smtClean="0"/>
          </a:p>
          <a:p>
            <a:r>
              <a:rPr lang="zh-CN" altLang="en-US" dirty="0" smtClean="0"/>
              <a:t>在整个网络的训练过程中，它通过包含两项的损失函数进行监督，</a:t>
            </a:r>
            <a:endParaRPr lang="en-US" altLang="zh-CN" dirty="0" smtClean="0"/>
          </a:p>
          <a:p>
            <a:r>
              <a:rPr lang="zh-CN" altLang="en-US" dirty="0" smtClean="0"/>
              <a:t>其中第一项监督促使生成的响应和我们训练过程中实现给定的标准答案尽可能吻合。</a:t>
            </a:r>
            <a:endParaRPr lang="en-US" altLang="zh-CN" dirty="0" smtClean="0"/>
          </a:p>
          <a:p>
            <a:r>
              <a:rPr lang="zh-CN" altLang="en-US" dirty="0" smtClean="0"/>
              <a:t>这使其具备了生成合规文本的可能。</a:t>
            </a:r>
            <a:endParaRPr lang="en-US" altLang="zh-CN" dirty="0" smtClean="0"/>
          </a:p>
          <a:p>
            <a:endParaRPr lang="en-US" altLang="zh-CN" dirty="0" smtClean="0"/>
          </a:p>
          <a:p>
            <a:r>
              <a:rPr lang="zh-CN" altLang="en-US" dirty="0" smtClean="0"/>
              <a:t>第二项促使推断网络学习的中间变量的分布，也就是刚才我们提到的“随机映射规律”，尽可能描述数据的抽象特征。</a:t>
            </a:r>
            <a:endParaRPr lang="en-US" altLang="zh-CN" dirty="0" smtClean="0"/>
          </a:p>
          <a:p>
            <a:r>
              <a:rPr lang="zh-CN" altLang="en-US" dirty="0" smtClean="0"/>
              <a:t>使其具备了灵活多样，并且具有一定抽象特征，的特性。</a:t>
            </a:r>
            <a:endParaRPr lang="en-US" altLang="zh-CN" dirty="0" smtClean="0"/>
          </a:p>
          <a:p>
            <a:endParaRPr lang="en-US" altLang="zh-CN" dirty="0" smtClean="0"/>
          </a:p>
          <a:p>
            <a:endParaRPr lang="zh-CN" altLang="en-US" dirty="0" smtClean="0"/>
          </a:p>
        </p:txBody>
      </p:sp>
      <p:sp>
        <p:nvSpPr>
          <p:cNvPr id="4" name="Slide Number Placeholder 3"/>
          <p:cNvSpPr>
            <a:spLocks noGrp="1"/>
          </p:cNvSpPr>
          <p:nvPr>
            <p:ph type="sldNum" sz="quarter" idx="10"/>
          </p:nvPr>
        </p:nvSpPr>
        <p:spPr/>
        <p:txBody>
          <a:bodyPr/>
          <a:lstStyle/>
          <a:p>
            <a:fld id="{18E4E6DE-48BA-4A76-8A1A-5F980C8D9ABA}" type="slidenum">
              <a:rPr lang="zh-CN" altLang="en-US" smtClean="0"/>
              <a:t>9</a:t>
            </a:fld>
            <a:endParaRPr lang="zh-CN" altLang="en-US"/>
          </a:p>
        </p:txBody>
      </p:sp>
    </p:spTree>
    <p:extLst>
      <p:ext uri="{BB962C8B-B14F-4D97-AF65-F5344CB8AC3E}">
        <p14:creationId xmlns:p14="http://schemas.microsoft.com/office/powerpoint/2010/main" val="1060299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A2E2736-55B0-415A-A0C1-A15892128E20}" type="datetimeFigureOut">
              <a:rPr lang="en-US" smtClean="0"/>
              <a:t>9/27/19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5ED7F2-0550-4F03-AEB1-5D27DD5A3AB9}" type="slidenum">
              <a:rPr lang="en-US" smtClean="0"/>
              <a:t>‹#›</a:t>
            </a:fld>
            <a:endParaRPr lang="en-US"/>
          </a:p>
        </p:txBody>
      </p:sp>
    </p:spTree>
    <p:extLst>
      <p:ext uri="{BB962C8B-B14F-4D97-AF65-F5344CB8AC3E}">
        <p14:creationId xmlns:p14="http://schemas.microsoft.com/office/powerpoint/2010/main" val="1015914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2E2736-55B0-415A-A0C1-A15892128E20}" type="datetimeFigureOut">
              <a:rPr lang="en-US" smtClean="0"/>
              <a:t>9/27/19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5ED7F2-0550-4F03-AEB1-5D27DD5A3AB9}" type="slidenum">
              <a:rPr lang="en-US" smtClean="0"/>
              <a:t>‹#›</a:t>
            </a:fld>
            <a:endParaRPr lang="en-US"/>
          </a:p>
        </p:txBody>
      </p:sp>
    </p:spTree>
    <p:extLst>
      <p:ext uri="{BB962C8B-B14F-4D97-AF65-F5344CB8AC3E}">
        <p14:creationId xmlns:p14="http://schemas.microsoft.com/office/powerpoint/2010/main" val="1267483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2E2736-55B0-415A-A0C1-A15892128E20}" type="datetimeFigureOut">
              <a:rPr lang="en-US" smtClean="0"/>
              <a:t>9/27/19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5ED7F2-0550-4F03-AEB1-5D27DD5A3AB9}" type="slidenum">
              <a:rPr lang="en-US" smtClean="0"/>
              <a:t>‹#›</a:t>
            </a:fld>
            <a:endParaRPr lang="en-US"/>
          </a:p>
        </p:txBody>
      </p:sp>
    </p:spTree>
    <p:extLst>
      <p:ext uri="{BB962C8B-B14F-4D97-AF65-F5344CB8AC3E}">
        <p14:creationId xmlns:p14="http://schemas.microsoft.com/office/powerpoint/2010/main" val="4167711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2E2736-55B0-415A-A0C1-A15892128E20}" type="datetimeFigureOut">
              <a:rPr lang="en-US" smtClean="0"/>
              <a:t>9/27/19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5ED7F2-0550-4F03-AEB1-5D27DD5A3AB9}" type="slidenum">
              <a:rPr lang="en-US" smtClean="0"/>
              <a:t>‹#›</a:t>
            </a:fld>
            <a:endParaRPr lang="en-US"/>
          </a:p>
        </p:txBody>
      </p:sp>
    </p:spTree>
    <p:extLst>
      <p:ext uri="{BB962C8B-B14F-4D97-AF65-F5344CB8AC3E}">
        <p14:creationId xmlns:p14="http://schemas.microsoft.com/office/powerpoint/2010/main" val="140687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A2E2736-55B0-415A-A0C1-A15892128E20}" type="datetimeFigureOut">
              <a:rPr lang="en-US" smtClean="0"/>
              <a:t>9/27/19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5ED7F2-0550-4F03-AEB1-5D27DD5A3AB9}" type="slidenum">
              <a:rPr lang="en-US" smtClean="0"/>
              <a:t>‹#›</a:t>
            </a:fld>
            <a:endParaRPr lang="en-US"/>
          </a:p>
        </p:txBody>
      </p:sp>
    </p:spTree>
    <p:extLst>
      <p:ext uri="{BB962C8B-B14F-4D97-AF65-F5344CB8AC3E}">
        <p14:creationId xmlns:p14="http://schemas.microsoft.com/office/powerpoint/2010/main" val="1238670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A2E2736-55B0-415A-A0C1-A15892128E20}" type="datetimeFigureOut">
              <a:rPr lang="en-US" smtClean="0"/>
              <a:t>9/27/19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5ED7F2-0550-4F03-AEB1-5D27DD5A3AB9}" type="slidenum">
              <a:rPr lang="en-US" smtClean="0"/>
              <a:t>‹#›</a:t>
            </a:fld>
            <a:endParaRPr lang="en-US"/>
          </a:p>
        </p:txBody>
      </p:sp>
    </p:spTree>
    <p:extLst>
      <p:ext uri="{BB962C8B-B14F-4D97-AF65-F5344CB8AC3E}">
        <p14:creationId xmlns:p14="http://schemas.microsoft.com/office/powerpoint/2010/main" val="3174934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A2E2736-55B0-415A-A0C1-A15892128E20}" type="datetimeFigureOut">
              <a:rPr lang="en-US" smtClean="0"/>
              <a:t>9/27/19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5ED7F2-0550-4F03-AEB1-5D27DD5A3AB9}" type="slidenum">
              <a:rPr lang="en-US" smtClean="0"/>
              <a:t>‹#›</a:t>
            </a:fld>
            <a:endParaRPr lang="en-US"/>
          </a:p>
        </p:txBody>
      </p:sp>
    </p:spTree>
    <p:extLst>
      <p:ext uri="{BB962C8B-B14F-4D97-AF65-F5344CB8AC3E}">
        <p14:creationId xmlns:p14="http://schemas.microsoft.com/office/powerpoint/2010/main" val="36933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A2E2736-55B0-415A-A0C1-A15892128E20}" type="datetimeFigureOut">
              <a:rPr lang="en-US" smtClean="0"/>
              <a:t>9/27/19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5ED7F2-0550-4F03-AEB1-5D27DD5A3AB9}" type="slidenum">
              <a:rPr lang="en-US" smtClean="0"/>
              <a:t>‹#›</a:t>
            </a:fld>
            <a:endParaRPr lang="en-US"/>
          </a:p>
        </p:txBody>
      </p:sp>
    </p:spTree>
    <p:extLst>
      <p:ext uri="{BB962C8B-B14F-4D97-AF65-F5344CB8AC3E}">
        <p14:creationId xmlns:p14="http://schemas.microsoft.com/office/powerpoint/2010/main" val="3472700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2E2736-55B0-415A-A0C1-A15892128E20}" type="datetimeFigureOut">
              <a:rPr lang="en-US" smtClean="0"/>
              <a:t>9/27/19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5ED7F2-0550-4F03-AEB1-5D27DD5A3AB9}" type="slidenum">
              <a:rPr lang="en-US" smtClean="0"/>
              <a:t>‹#›</a:t>
            </a:fld>
            <a:endParaRPr lang="en-US"/>
          </a:p>
        </p:txBody>
      </p:sp>
    </p:spTree>
    <p:extLst>
      <p:ext uri="{BB962C8B-B14F-4D97-AF65-F5344CB8AC3E}">
        <p14:creationId xmlns:p14="http://schemas.microsoft.com/office/powerpoint/2010/main" val="941257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A2E2736-55B0-415A-A0C1-A15892128E20}" type="datetimeFigureOut">
              <a:rPr lang="en-US" smtClean="0"/>
              <a:t>9/27/19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5ED7F2-0550-4F03-AEB1-5D27DD5A3AB9}" type="slidenum">
              <a:rPr lang="en-US" smtClean="0"/>
              <a:t>‹#›</a:t>
            </a:fld>
            <a:endParaRPr lang="en-US"/>
          </a:p>
        </p:txBody>
      </p:sp>
    </p:spTree>
    <p:extLst>
      <p:ext uri="{BB962C8B-B14F-4D97-AF65-F5344CB8AC3E}">
        <p14:creationId xmlns:p14="http://schemas.microsoft.com/office/powerpoint/2010/main" val="3548392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A2E2736-55B0-415A-A0C1-A15892128E20}" type="datetimeFigureOut">
              <a:rPr lang="en-US" smtClean="0"/>
              <a:t>9/27/19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5ED7F2-0550-4F03-AEB1-5D27DD5A3AB9}" type="slidenum">
              <a:rPr lang="en-US" smtClean="0"/>
              <a:t>‹#›</a:t>
            </a:fld>
            <a:endParaRPr lang="en-US"/>
          </a:p>
        </p:txBody>
      </p:sp>
    </p:spTree>
    <p:extLst>
      <p:ext uri="{BB962C8B-B14F-4D97-AF65-F5344CB8AC3E}">
        <p14:creationId xmlns:p14="http://schemas.microsoft.com/office/powerpoint/2010/main" val="10296631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E2736-55B0-415A-A0C1-A15892128E20}" type="datetimeFigureOut">
              <a:rPr lang="en-US" smtClean="0"/>
              <a:t>9/27/19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5ED7F2-0550-4F03-AEB1-5D27DD5A3AB9}" type="slidenum">
              <a:rPr lang="en-US" smtClean="0"/>
              <a:t>‹#›</a:t>
            </a:fld>
            <a:endParaRPr lang="en-US"/>
          </a:p>
        </p:txBody>
      </p:sp>
    </p:spTree>
    <p:extLst>
      <p:ext uri="{BB962C8B-B14F-4D97-AF65-F5344CB8AC3E}">
        <p14:creationId xmlns:p14="http://schemas.microsoft.com/office/powerpoint/2010/main" val="2577425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002847"/>
            <a:ext cx="12192000" cy="1796337"/>
          </a:xfrm>
        </p:spPr>
        <p:txBody>
          <a:bodyPr>
            <a:noAutofit/>
          </a:bodyPr>
          <a:lstStyle/>
          <a:p>
            <a:pPr>
              <a:lnSpc>
                <a:spcPct val="114000"/>
              </a:lnSpc>
            </a:pPr>
            <a:r>
              <a:rPr lang="en-US" altLang="zh-CN" sz="4000" b="1" dirty="0" smtClean="0">
                <a:latin typeface="Cambria" charset="0"/>
                <a:ea typeface="Cambria" charset="0"/>
                <a:cs typeface="Cambria" charset="0"/>
              </a:rPr>
              <a:t>A </a:t>
            </a:r>
            <a:r>
              <a:rPr lang="en-US" altLang="zh-CN" sz="4000" b="1" dirty="0">
                <a:latin typeface="Cambria" charset="0"/>
                <a:ea typeface="Cambria" charset="0"/>
                <a:cs typeface="Cambria" charset="0"/>
              </a:rPr>
              <a:t>Latent-Constrained Variational Neural </a:t>
            </a:r>
            <a:br>
              <a:rPr lang="en-US" altLang="zh-CN" sz="4000" b="1" dirty="0">
                <a:latin typeface="Cambria" charset="0"/>
                <a:ea typeface="Cambria" charset="0"/>
                <a:cs typeface="Cambria" charset="0"/>
              </a:rPr>
            </a:br>
            <a:r>
              <a:rPr lang="en-US" altLang="zh-CN" sz="4000" b="1" dirty="0">
                <a:latin typeface="Cambria" charset="0"/>
                <a:ea typeface="Cambria" charset="0"/>
                <a:cs typeface="Cambria" charset="0"/>
              </a:rPr>
              <a:t>Dialogue Model for Information-Rich Responses</a:t>
            </a:r>
            <a:endParaRPr lang="en-US" sz="4000" b="1" dirty="0">
              <a:latin typeface="Cambria" charset="0"/>
              <a:ea typeface="Cambria" charset="0"/>
              <a:cs typeface="Cambria" charset="0"/>
            </a:endParaRPr>
          </a:p>
        </p:txBody>
      </p:sp>
      <p:sp>
        <p:nvSpPr>
          <p:cNvPr id="4" name="矩形 3"/>
          <p:cNvSpPr/>
          <p:nvPr/>
        </p:nvSpPr>
        <p:spPr>
          <a:xfrm>
            <a:off x="808861" y="3133144"/>
            <a:ext cx="10834777" cy="1292662"/>
          </a:xfrm>
          <a:prstGeom prst="rect">
            <a:avLst/>
          </a:prstGeom>
        </p:spPr>
        <p:txBody>
          <a:bodyPr wrap="square">
            <a:spAutoFit/>
          </a:bodyPr>
          <a:lstStyle/>
          <a:p>
            <a:pPr algn="ctr">
              <a:lnSpc>
                <a:spcPct val="150000"/>
              </a:lnSpc>
            </a:pPr>
            <a:r>
              <a:rPr lang="en-US" altLang="zh-CN" sz="2800" dirty="0" smtClean="0">
                <a:latin typeface="Cambria" charset="0"/>
                <a:ea typeface="Cambria" charset="0"/>
                <a:cs typeface="Cambria" charset="0"/>
              </a:rPr>
              <a:t>Yan</a:t>
            </a:r>
            <a:r>
              <a:rPr lang="en-US" altLang="zh-CN" sz="2800" dirty="0">
                <a:latin typeface="Cambria" charset="0"/>
                <a:ea typeface="Cambria" charset="0"/>
                <a:cs typeface="Cambria" charset="0"/>
              </a:rPr>
              <a:t>a</a:t>
            </a:r>
            <a:r>
              <a:rPr lang="en-US" altLang="zh-CN" sz="2800" dirty="0" smtClean="0">
                <a:latin typeface="Cambria" charset="0"/>
                <a:ea typeface="Cambria" charset="0"/>
                <a:cs typeface="Cambria" charset="0"/>
              </a:rPr>
              <a:t>n </a:t>
            </a:r>
            <a:r>
              <a:rPr lang="en-US" altLang="zh-CN" sz="2800" dirty="0" smtClean="0">
                <a:latin typeface="Cambria" charset="0"/>
                <a:ea typeface="Cambria" charset="0"/>
                <a:cs typeface="Cambria" charset="0"/>
              </a:rPr>
              <a:t>Zheng</a:t>
            </a:r>
            <a:r>
              <a:rPr lang="en-US" altLang="zh-CN" sz="2800" baseline="30000" dirty="0">
                <a:latin typeface="Cambria" charset="0"/>
                <a:ea typeface="Cambria" charset="0"/>
                <a:cs typeface="Cambria" charset="0"/>
              </a:rPr>
              <a:t>†</a:t>
            </a:r>
            <a:r>
              <a:rPr lang="en-US" altLang="zh-CN" sz="2800" dirty="0" smtClean="0">
                <a:latin typeface="Cambria" charset="0"/>
                <a:ea typeface="Cambria" charset="0"/>
                <a:cs typeface="Cambria" charset="0"/>
              </a:rPr>
              <a:t>, Yan Wang</a:t>
            </a:r>
            <a:r>
              <a:rPr lang="en-US" altLang="zh-CN" sz="2800" baseline="30000" dirty="0" smtClean="0">
                <a:latin typeface="Cambria" charset="0"/>
                <a:ea typeface="Cambria" charset="0"/>
                <a:cs typeface="Cambria" charset="0"/>
              </a:rPr>
              <a:t>§</a:t>
            </a:r>
            <a:r>
              <a:rPr lang="en-US" altLang="zh-CN" sz="2800" dirty="0" smtClean="0">
                <a:latin typeface="Cambria" charset="0"/>
                <a:ea typeface="Cambria" charset="0"/>
                <a:cs typeface="Cambria" charset="0"/>
              </a:rPr>
              <a:t>, </a:t>
            </a:r>
            <a:r>
              <a:rPr lang="en-US" altLang="zh-CN" sz="2800" dirty="0" err="1" smtClean="0">
                <a:latin typeface="Cambria" charset="0"/>
                <a:ea typeface="Cambria" charset="0"/>
                <a:cs typeface="Cambria" charset="0"/>
              </a:rPr>
              <a:t>Lijie</a:t>
            </a:r>
            <a:r>
              <a:rPr lang="en-US" altLang="zh-CN" sz="2800" dirty="0" smtClean="0">
                <a:latin typeface="Cambria" charset="0"/>
                <a:ea typeface="Cambria" charset="0"/>
                <a:cs typeface="Cambria" charset="0"/>
              </a:rPr>
              <a:t> Wen</a:t>
            </a:r>
            <a:r>
              <a:rPr lang="en-US" altLang="zh-CN" sz="2800" baseline="30000" dirty="0">
                <a:latin typeface="Cambria" charset="0"/>
                <a:ea typeface="Cambria" charset="0"/>
                <a:cs typeface="Cambria" charset="0"/>
              </a:rPr>
              <a:t>†</a:t>
            </a:r>
            <a:r>
              <a:rPr lang="en-US" altLang="zh-CN" sz="2800" dirty="0" smtClean="0">
                <a:latin typeface="Cambria" charset="0"/>
                <a:ea typeface="Cambria" charset="0"/>
                <a:cs typeface="Cambria" charset="0"/>
              </a:rPr>
              <a:t>, </a:t>
            </a:r>
            <a:r>
              <a:rPr lang="en-US" altLang="zh-CN" sz="2800" dirty="0" err="1" smtClean="0">
                <a:latin typeface="Cambria" charset="0"/>
                <a:ea typeface="Cambria" charset="0"/>
                <a:cs typeface="Cambria" charset="0"/>
              </a:rPr>
              <a:t>Jianmin</a:t>
            </a:r>
            <a:r>
              <a:rPr lang="en-US" altLang="zh-CN" sz="2800" dirty="0" smtClean="0">
                <a:latin typeface="Cambria" charset="0"/>
                <a:ea typeface="Cambria" charset="0"/>
                <a:cs typeface="Cambria" charset="0"/>
              </a:rPr>
              <a:t> Wang</a:t>
            </a:r>
            <a:r>
              <a:rPr lang="en-US" altLang="zh-CN" sz="2800" baseline="30000" dirty="0">
                <a:latin typeface="Cambria" charset="0"/>
                <a:ea typeface="Cambria" charset="0"/>
                <a:cs typeface="Cambria" charset="0"/>
              </a:rPr>
              <a:t>†</a:t>
            </a:r>
            <a:endParaRPr lang="en-US" altLang="zh-CN" sz="2800" dirty="0" smtClean="0">
              <a:latin typeface="Cambria" charset="0"/>
              <a:ea typeface="Cambria" charset="0"/>
              <a:cs typeface="Cambria" charset="0"/>
            </a:endParaRPr>
          </a:p>
          <a:p>
            <a:pPr algn="ctr">
              <a:lnSpc>
                <a:spcPct val="150000"/>
              </a:lnSpc>
            </a:pPr>
            <a:r>
              <a:rPr lang="en-US" altLang="zh-CN" sz="2400" dirty="0">
                <a:latin typeface="Cambria" charset="0"/>
                <a:ea typeface="Cambria" charset="0"/>
                <a:cs typeface="Cambria" charset="0"/>
              </a:rPr>
              <a:t>Tsinghua </a:t>
            </a:r>
            <a:r>
              <a:rPr lang="en-US" altLang="zh-CN" sz="2400" dirty="0" smtClean="0">
                <a:latin typeface="Cambria" charset="0"/>
                <a:ea typeface="Cambria" charset="0"/>
                <a:cs typeface="Cambria" charset="0"/>
              </a:rPr>
              <a:t>University</a:t>
            </a:r>
            <a:r>
              <a:rPr lang="en-US" altLang="zh-CN" sz="2400" baseline="30000" dirty="0" smtClean="0">
                <a:latin typeface="Cambria" charset="0"/>
                <a:ea typeface="Cambria" charset="0"/>
                <a:cs typeface="Cambria" charset="0"/>
              </a:rPr>
              <a:t>†</a:t>
            </a:r>
            <a:r>
              <a:rPr lang="en-US" altLang="zh-CN" sz="2400" dirty="0" smtClean="0">
                <a:latin typeface="Cambria" charset="0"/>
                <a:ea typeface="Cambria" charset="0"/>
                <a:cs typeface="Cambria" charset="0"/>
              </a:rPr>
              <a:t>, </a:t>
            </a:r>
            <a:r>
              <a:rPr lang="en-US" altLang="zh-CN" sz="2400" dirty="0">
                <a:latin typeface="Cambria" charset="0"/>
                <a:ea typeface="Cambria" charset="0"/>
                <a:cs typeface="Cambria" charset="0"/>
              </a:rPr>
              <a:t>Central University of Finance and </a:t>
            </a:r>
            <a:r>
              <a:rPr lang="en-US" altLang="zh-CN" sz="2400" dirty="0" smtClean="0">
                <a:latin typeface="Cambria" charset="0"/>
                <a:ea typeface="Cambria" charset="0"/>
                <a:cs typeface="Cambria" charset="0"/>
              </a:rPr>
              <a:t>Economics</a:t>
            </a:r>
            <a:r>
              <a:rPr lang="en-US" altLang="zh-CN" sz="2400" baseline="30000" dirty="0" smtClean="0">
                <a:latin typeface="Cambria" charset="0"/>
                <a:ea typeface="Cambria" charset="0"/>
                <a:cs typeface="Cambria" charset="0"/>
              </a:rPr>
              <a:t>§</a:t>
            </a:r>
            <a:endParaRPr lang="zh-CN" altLang="en-US" sz="2400" baseline="30000" dirty="0">
              <a:latin typeface="Cambria" charset="0"/>
              <a:ea typeface="Cambria" charset="0"/>
              <a:cs typeface="Cambria" charset="0"/>
            </a:endParaRPr>
          </a:p>
        </p:txBody>
      </p:sp>
      <p:sp>
        <p:nvSpPr>
          <p:cNvPr id="5" name="矩形 4"/>
          <p:cNvSpPr/>
          <p:nvPr/>
        </p:nvSpPr>
        <p:spPr>
          <a:xfrm>
            <a:off x="4811182" y="4336711"/>
            <a:ext cx="2830134" cy="461665"/>
          </a:xfrm>
          <a:prstGeom prst="rect">
            <a:avLst/>
          </a:prstGeom>
        </p:spPr>
        <p:txBody>
          <a:bodyPr wrap="none">
            <a:spAutoFit/>
          </a:bodyPr>
          <a:lstStyle/>
          <a:p>
            <a:r>
              <a:rPr lang="en-US" altLang="zh-CN" sz="2400" dirty="0" smtClean="0">
                <a:latin typeface="Cambria" panose="02040503050406030204" pitchFamily="18" charset="0"/>
                <a:ea typeface="Cambria" panose="02040503050406030204" pitchFamily="18" charset="0"/>
              </a:rPr>
              <a:t>September 28, 2019</a:t>
            </a:r>
            <a:endParaRPr lang="zh-CN" altLang="en-US" sz="2400" dirty="0">
              <a:latin typeface="Cambria" panose="02040503050406030204" pitchFamily="18"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8141" y="5354019"/>
            <a:ext cx="3128074" cy="1276254"/>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181" y="5548922"/>
            <a:ext cx="3665313" cy="886448"/>
          </a:xfrm>
          <a:prstGeom prst="rect">
            <a:avLst/>
          </a:prstGeom>
        </p:spPr>
      </p:pic>
      <p:pic>
        <p:nvPicPr>
          <p:cNvPr id="6" name="图片 5"/>
          <p:cNvPicPr>
            <a:picLocks noChangeAspect="1"/>
          </p:cNvPicPr>
          <p:nvPr/>
        </p:nvPicPr>
        <p:blipFill>
          <a:blip r:embed="rId5"/>
          <a:stretch>
            <a:fillRect/>
          </a:stretch>
        </p:blipFill>
        <p:spPr>
          <a:xfrm>
            <a:off x="410631" y="5059017"/>
            <a:ext cx="4941587" cy="1808780"/>
          </a:xfrm>
          <a:prstGeom prst="rect">
            <a:avLst/>
          </a:prstGeom>
        </p:spPr>
      </p:pic>
    </p:spTree>
    <p:extLst>
      <p:ext uri="{BB962C8B-B14F-4D97-AF65-F5344CB8AC3E}">
        <p14:creationId xmlns:p14="http://schemas.microsoft.com/office/powerpoint/2010/main" val="29211141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04900" y="2304661"/>
            <a:ext cx="9689592" cy="20154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altLang="zh-CN" sz="4400" b="1" dirty="0" smtClean="0">
                <a:latin typeface="Cambria" charset="0"/>
                <a:ea typeface="Cambria" charset="0"/>
                <a:cs typeface="Cambria" charset="0"/>
              </a:rPr>
              <a:t>Part </a:t>
            </a:r>
            <a:r>
              <a:rPr lang="en-US" altLang="zh-CN" sz="4400" b="1" dirty="0">
                <a:latin typeface="Cambria" charset="0"/>
                <a:ea typeface="Cambria" charset="0"/>
                <a:cs typeface="Cambria" charset="0"/>
              </a:rPr>
              <a:t>2</a:t>
            </a:r>
            <a:r>
              <a:rPr lang="en-US" altLang="zh-CN" sz="4400" b="1" dirty="0" smtClean="0">
                <a:latin typeface="Cambria" charset="0"/>
                <a:ea typeface="Cambria" charset="0"/>
                <a:cs typeface="Cambria" charset="0"/>
              </a:rPr>
              <a:t> </a:t>
            </a:r>
            <a:r>
              <a:rPr lang="en-US" altLang="zh-CN" sz="4400" b="1" dirty="0" smtClean="0">
                <a:latin typeface="Cambria" charset="0"/>
                <a:ea typeface="Cambria" charset="0"/>
                <a:cs typeface="Cambria" charset="0"/>
              </a:rPr>
              <a:t/>
            </a:r>
            <a:br>
              <a:rPr lang="en-US" altLang="zh-CN" sz="4400" b="1" dirty="0" smtClean="0">
                <a:latin typeface="Cambria" charset="0"/>
                <a:ea typeface="Cambria" charset="0"/>
                <a:cs typeface="Cambria" charset="0"/>
              </a:rPr>
            </a:br>
            <a:r>
              <a:rPr lang="en-US" altLang="zh-CN" sz="4400" b="1" dirty="0" smtClean="0">
                <a:latin typeface="Cambria" charset="0"/>
                <a:ea typeface="Cambria" charset="0"/>
                <a:cs typeface="Cambria" charset="0"/>
              </a:rPr>
              <a:t>ANALYSIS &amp; MOTIVATION</a:t>
            </a:r>
            <a:endParaRPr lang="en-US" sz="3600" b="1" dirty="0">
              <a:latin typeface="Cambria" charset="0"/>
              <a:ea typeface="Cambria" charset="0"/>
              <a:cs typeface="Cambria" charset="0"/>
            </a:endParaRPr>
          </a:p>
        </p:txBody>
      </p:sp>
    </p:spTree>
    <p:extLst>
      <p:ext uri="{BB962C8B-B14F-4D97-AF65-F5344CB8AC3E}">
        <p14:creationId xmlns:p14="http://schemas.microsoft.com/office/powerpoint/2010/main" val="20018413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495301" y="1130300"/>
            <a:ext cx="5940668" cy="5727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indent="-441325">
              <a:lnSpc>
                <a:spcPct val="120000"/>
              </a:lnSpc>
              <a:buFont typeface="Wingdings" charset="2"/>
              <a:buChar char="l"/>
            </a:pPr>
            <a:r>
              <a:rPr lang="en-US" altLang="zh-CN" sz="2400" dirty="0" smtClean="0">
                <a:latin typeface="Cambria" panose="02040503050406030204" pitchFamily="18" charset="0"/>
              </a:rPr>
              <a:t>The</a:t>
            </a:r>
            <a:r>
              <a:rPr lang="zh-CN" altLang="en-US" sz="2400" dirty="0" smtClean="0">
                <a:latin typeface="Cambria" panose="02040503050406030204" pitchFamily="18" charset="0"/>
              </a:rPr>
              <a:t> </a:t>
            </a:r>
            <a:r>
              <a:rPr lang="en-US" altLang="zh-CN" sz="2400" dirty="0" smtClean="0">
                <a:latin typeface="Cambria" panose="02040503050406030204" pitchFamily="18" charset="0"/>
              </a:rPr>
              <a:t>problem of </a:t>
            </a:r>
            <a:r>
              <a:rPr lang="en-US" altLang="zh-CN" sz="2400" b="1" dirty="0" smtClean="0">
                <a:latin typeface="Cambria" panose="02040503050406030204" pitchFamily="18" charset="0"/>
              </a:rPr>
              <a:t>meaningless and trivial response generation</a:t>
            </a:r>
            <a:r>
              <a:rPr lang="en-US" altLang="zh-CN" sz="2400" dirty="0" smtClean="0">
                <a:latin typeface="Cambria" panose="02040503050406030204" pitchFamily="18" charset="0"/>
              </a:rPr>
              <a:t> in variational generative dialogue models.</a:t>
            </a:r>
          </a:p>
          <a:p>
            <a:pPr marL="460375" indent="-441325">
              <a:lnSpc>
                <a:spcPct val="120000"/>
              </a:lnSpc>
              <a:buFont typeface="Wingdings" charset="2"/>
              <a:buChar char="l"/>
            </a:pPr>
            <a:r>
              <a:rPr lang="en-US" altLang="zh-CN" sz="2400" dirty="0" smtClean="0">
                <a:latin typeface="Cambria" panose="02040503050406030204" pitchFamily="18" charset="0"/>
              </a:rPr>
              <a:t>Existing</a:t>
            </a:r>
            <a:r>
              <a:rPr lang="zh-CN" altLang="en-US" sz="2400" dirty="0" smtClean="0">
                <a:latin typeface="Cambria" panose="02040503050406030204" pitchFamily="18" charset="0"/>
              </a:rPr>
              <a:t> </a:t>
            </a:r>
            <a:r>
              <a:rPr lang="en-US" altLang="zh-CN" sz="2400" dirty="0" smtClean="0">
                <a:latin typeface="Cambria" panose="02040503050406030204" pitchFamily="18" charset="0"/>
              </a:rPr>
              <a:t>Related</a:t>
            </a:r>
            <a:r>
              <a:rPr lang="zh-CN" altLang="en-US" sz="2400" dirty="0" smtClean="0">
                <a:latin typeface="Cambria" panose="02040503050406030204" pitchFamily="18" charset="0"/>
              </a:rPr>
              <a:t> </a:t>
            </a:r>
            <a:r>
              <a:rPr lang="en-US" altLang="zh-CN" sz="2400" dirty="0" smtClean="0">
                <a:latin typeface="Cambria" panose="02040503050406030204" pitchFamily="18" charset="0"/>
              </a:rPr>
              <a:t>Work:</a:t>
            </a:r>
            <a:endParaRPr lang="en-US" altLang="zh-CN" sz="2400" dirty="0">
              <a:latin typeface="Cambria" panose="02040503050406030204" pitchFamily="18" charset="0"/>
            </a:endParaRPr>
          </a:p>
          <a:p>
            <a:pPr marL="846138" indent="-385763">
              <a:lnSpc>
                <a:spcPct val="120000"/>
              </a:lnSpc>
              <a:buFont typeface="Wingdings" charset="2"/>
              <a:buChar char="à"/>
            </a:pPr>
            <a:r>
              <a:rPr lang="en-US" altLang="zh-CN" sz="2400" b="1" dirty="0" smtClean="0">
                <a:latin typeface="Cambria" panose="02040503050406030204" pitchFamily="18" charset="0"/>
                <a:ea typeface="Microsoft YaHei UI" panose="020B0503020204020204" pitchFamily="34" charset="-122"/>
                <a:cs typeface="Times New Roman" panose="02020603050405020304" pitchFamily="18" charset="0"/>
              </a:rPr>
              <a:t>information/memory decay</a:t>
            </a:r>
          </a:p>
          <a:p>
            <a:pPr marL="846138" indent="-385763">
              <a:lnSpc>
                <a:spcPct val="120000"/>
              </a:lnSpc>
              <a:buFont typeface="Wingdings" charset="2"/>
              <a:buChar char="à"/>
            </a:pPr>
            <a:r>
              <a:rPr lang="en-US" altLang="zh-CN" sz="2400" dirty="0" smtClean="0">
                <a:latin typeface="Cambria" panose="02040503050406030204" pitchFamily="18" charset="0"/>
                <a:ea typeface="Microsoft YaHei UI" panose="020B0503020204020204" pitchFamily="34" charset="-122"/>
                <a:cs typeface="Times New Roman" panose="02020603050405020304" pitchFamily="18" charset="0"/>
              </a:rPr>
              <a:t>Solutions: memory components,</a:t>
            </a:r>
            <a:r>
              <a:rPr lang="zh-CN" altLang="en-US" sz="2400" dirty="0" smtClean="0">
                <a:latin typeface="Cambria" panose="02040503050406030204" pitchFamily="18" charset="0"/>
                <a:ea typeface="Microsoft YaHei UI" panose="020B0503020204020204" pitchFamily="34" charset="-122"/>
                <a:cs typeface="Times New Roman" panose="02020603050405020304" pitchFamily="18" charset="0"/>
              </a:rPr>
              <a:t> </a:t>
            </a:r>
            <a:r>
              <a:rPr lang="en-US" altLang="zh-CN" sz="2400" dirty="0" smtClean="0">
                <a:latin typeface="Cambria" panose="02040503050406030204" pitchFamily="18" charset="0"/>
                <a:ea typeface="Microsoft YaHei UI" panose="020B0503020204020204" pitchFamily="34" charset="-122"/>
                <a:cs typeface="Times New Roman" panose="02020603050405020304" pitchFamily="18" charset="0"/>
              </a:rPr>
              <a:t>adding external knowledge,</a:t>
            </a:r>
            <a:r>
              <a:rPr lang="zh-CN" altLang="en-US" sz="2400" dirty="0" smtClean="0">
                <a:latin typeface="Cambria" panose="02040503050406030204" pitchFamily="18" charset="0"/>
                <a:ea typeface="Microsoft YaHei UI" panose="020B0503020204020204" pitchFamily="34" charset="-122"/>
                <a:cs typeface="Times New Roman" panose="02020603050405020304" pitchFamily="18" charset="0"/>
              </a:rPr>
              <a:t> </a:t>
            </a:r>
            <a:r>
              <a:rPr lang="en-US" altLang="zh-CN" sz="2400" dirty="0" smtClean="0">
                <a:latin typeface="Cambria" panose="02040503050406030204" pitchFamily="18" charset="0"/>
                <a:ea typeface="Microsoft YaHei UI" panose="020B0503020204020204" pitchFamily="34" charset="-122"/>
                <a:cs typeface="Times New Roman" panose="02020603050405020304" pitchFamily="18" charset="0"/>
              </a:rPr>
              <a:t>expanding data sources,</a:t>
            </a:r>
            <a:r>
              <a:rPr lang="zh-CN" altLang="en-US" sz="2400" dirty="0" smtClean="0">
                <a:latin typeface="Cambria" panose="02040503050406030204" pitchFamily="18" charset="0"/>
                <a:ea typeface="Microsoft YaHei UI" panose="020B0503020204020204" pitchFamily="34" charset="-122"/>
                <a:cs typeface="Times New Roman" panose="02020603050405020304" pitchFamily="18" charset="0"/>
              </a:rPr>
              <a:t> </a:t>
            </a:r>
            <a:r>
              <a:rPr lang="en-US" altLang="zh-CN" sz="2400" dirty="0" smtClean="0">
                <a:latin typeface="Cambria" panose="02040503050406030204" pitchFamily="18" charset="0"/>
                <a:ea typeface="Microsoft YaHei UI" panose="020B0503020204020204" pitchFamily="34" charset="-122"/>
                <a:cs typeface="Times New Roman" panose="02020603050405020304" pitchFamily="18" charset="0"/>
              </a:rPr>
              <a:t>extracting and re-feeding additional specific information……</a:t>
            </a:r>
            <a:endParaRPr lang="en-US" altLang="zh-CN" sz="2400" dirty="0">
              <a:latin typeface="Cambria" panose="02040503050406030204" pitchFamily="18" charset="0"/>
            </a:endParaRPr>
          </a:p>
        </p:txBody>
      </p:sp>
      <p:sp>
        <p:nvSpPr>
          <p:cNvPr id="4" name="Title 1"/>
          <p:cNvSpPr txBox="1">
            <a:spLocks/>
          </p:cNvSpPr>
          <p:nvPr/>
        </p:nvSpPr>
        <p:spPr>
          <a:xfrm>
            <a:off x="0" y="0"/>
            <a:ext cx="7115908" cy="1280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b="1" smtClean="0">
                <a:latin typeface="Cambria" panose="02040503050406030204" pitchFamily="18" charset="0"/>
                <a:ea typeface="Microsoft YaHei UI" panose="020B0503020204020204" pitchFamily="34" charset="-122"/>
              </a:rPr>
              <a:t>ANALYSIS &amp; MOTIVATION</a:t>
            </a:r>
            <a:endParaRPr lang="en-US" sz="3600" b="1" dirty="0">
              <a:latin typeface="Cambria" panose="02040503050406030204" pitchFamily="18" charset="0"/>
              <a:ea typeface="Microsoft YaHei UI" panose="020B0503020204020204" pitchFamily="34" charset="-122"/>
            </a:endParaRPr>
          </a:p>
        </p:txBody>
      </p:sp>
      <p:pic>
        <p:nvPicPr>
          <p:cNvPr id="5" name="图片 6"/>
          <p:cNvPicPr>
            <a:picLocks noChangeAspect="1"/>
          </p:cNvPicPr>
          <p:nvPr/>
        </p:nvPicPr>
        <p:blipFill>
          <a:blip r:embed="rId3"/>
          <a:stretch>
            <a:fillRect/>
          </a:stretch>
        </p:blipFill>
        <p:spPr>
          <a:xfrm>
            <a:off x="6762750" y="1280160"/>
            <a:ext cx="5086710" cy="2003425"/>
          </a:xfrm>
          <a:prstGeom prst="rect">
            <a:avLst/>
          </a:prstGeom>
        </p:spPr>
      </p:pic>
      <p:sp>
        <p:nvSpPr>
          <p:cNvPr id="2" name="Rounded Rectangle 1"/>
          <p:cNvSpPr/>
          <p:nvPr/>
        </p:nvSpPr>
        <p:spPr>
          <a:xfrm>
            <a:off x="6663101" y="4021162"/>
            <a:ext cx="1254368" cy="785446"/>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Memory Block</a:t>
            </a:r>
            <a:endParaRPr lang="en-US" dirty="0"/>
          </a:p>
        </p:txBody>
      </p:sp>
      <p:cxnSp>
        <p:nvCxnSpPr>
          <p:cNvPr id="6" name="Straight Arrow Connector 5"/>
          <p:cNvCxnSpPr>
            <a:stCxn id="2" idx="0"/>
          </p:cNvCxnSpPr>
          <p:nvPr/>
        </p:nvCxnSpPr>
        <p:spPr>
          <a:xfrm flipV="1">
            <a:off x="7290285" y="3411415"/>
            <a:ext cx="423496" cy="60974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 name="Can 7"/>
          <p:cNvSpPr/>
          <p:nvPr/>
        </p:nvSpPr>
        <p:spPr>
          <a:xfrm>
            <a:off x="8244250" y="3994150"/>
            <a:ext cx="1172307" cy="2051392"/>
          </a:xfrm>
          <a:prstGeom prst="can">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External</a:t>
            </a:r>
          </a:p>
          <a:p>
            <a:pPr algn="ctr"/>
            <a:r>
              <a:rPr lang="en-US" dirty="0" smtClean="0"/>
              <a:t>Data Sources</a:t>
            </a:r>
            <a:endParaRPr lang="en-US" dirty="0"/>
          </a:p>
        </p:txBody>
      </p:sp>
      <p:cxnSp>
        <p:nvCxnSpPr>
          <p:cNvPr id="10" name="Straight Arrow Connector 9"/>
          <p:cNvCxnSpPr>
            <a:stCxn id="8" idx="1"/>
          </p:cNvCxnSpPr>
          <p:nvPr/>
        </p:nvCxnSpPr>
        <p:spPr>
          <a:xfrm flipH="1" flipV="1">
            <a:off x="8830403" y="3411415"/>
            <a:ext cx="1" cy="58273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 name="Folded Corner 13"/>
          <p:cNvSpPr/>
          <p:nvPr/>
        </p:nvSpPr>
        <p:spPr>
          <a:xfrm>
            <a:off x="9833640" y="4079777"/>
            <a:ext cx="1983218" cy="1263577"/>
          </a:xfrm>
          <a:prstGeom prst="foldedCorne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Well-organized Knowledge, e.g</a:t>
            </a:r>
            <a:r>
              <a:rPr lang="en-US" smtClean="0"/>
              <a:t>., Ontology, rules</a:t>
            </a:r>
          </a:p>
        </p:txBody>
      </p:sp>
      <p:cxnSp>
        <p:nvCxnSpPr>
          <p:cNvPr id="15" name="Straight Arrow Connector 14"/>
          <p:cNvCxnSpPr>
            <a:stCxn id="14" idx="0"/>
          </p:cNvCxnSpPr>
          <p:nvPr/>
        </p:nvCxnSpPr>
        <p:spPr>
          <a:xfrm flipH="1" flipV="1">
            <a:off x="10398366" y="3411415"/>
            <a:ext cx="426883" cy="66836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4835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6"/>
          <p:cNvPicPr>
            <a:picLocks noChangeAspect="1"/>
          </p:cNvPicPr>
          <p:nvPr/>
        </p:nvPicPr>
        <p:blipFill>
          <a:blip r:embed="rId3"/>
          <a:stretch>
            <a:fillRect/>
          </a:stretch>
        </p:blipFill>
        <p:spPr>
          <a:xfrm>
            <a:off x="6811108" y="705966"/>
            <a:ext cx="5228492" cy="2059266"/>
          </a:xfrm>
          <a:prstGeom prst="rect">
            <a:avLst/>
          </a:prstGeom>
        </p:spPr>
      </p:pic>
      <p:sp>
        <p:nvSpPr>
          <p:cNvPr id="7" name="Title 1"/>
          <p:cNvSpPr txBox="1">
            <a:spLocks/>
          </p:cNvSpPr>
          <p:nvPr/>
        </p:nvSpPr>
        <p:spPr>
          <a:xfrm>
            <a:off x="0" y="0"/>
            <a:ext cx="7115908" cy="1280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b="1" smtClean="0">
                <a:latin typeface="Cambria" panose="02040503050406030204" pitchFamily="18" charset="0"/>
                <a:ea typeface="Microsoft YaHei UI" panose="020B0503020204020204" pitchFamily="34" charset="-122"/>
              </a:rPr>
              <a:t>ANALYSIS &amp; MOTIVATION</a:t>
            </a:r>
            <a:endParaRPr lang="en-US" sz="3600" b="1" dirty="0">
              <a:latin typeface="Cambria" panose="02040503050406030204" pitchFamily="18" charset="0"/>
              <a:ea typeface="Microsoft YaHei UI" panose="020B0503020204020204" pitchFamily="34" charset="-122"/>
            </a:endParaRPr>
          </a:p>
        </p:txBody>
      </p:sp>
      <p:pic>
        <p:nvPicPr>
          <p:cNvPr id="9" name="Picture 8"/>
          <p:cNvPicPr>
            <a:picLocks noChangeAspect="1"/>
          </p:cNvPicPr>
          <p:nvPr/>
        </p:nvPicPr>
        <p:blipFill>
          <a:blip r:embed="rId4"/>
          <a:stretch>
            <a:fillRect/>
          </a:stretch>
        </p:blipFill>
        <p:spPr>
          <a:xfrm>
            <a:off x="5777159" y="2765232"/>
            <a:ext cx="6262441" cy="3221387"/>
          </a:xfrm>
          <a:prstGeom prst="rect">
            <a:avLst/>
          </a:prstGeom>
        </p:spPr>
      </p:pic>
      <p:sp>
        <p:nvSpPr>
          <p:cNvPr id="5" name="Content Placeholder 2"/>
          <p:cNvSpPr txBox="1">
            <a:spLocks/>
          </p:cNvSpPr>
          <p:nvPr/>
        </p:nvSpPr>
        <p:spPr>
          <a:xfrm>
            <a:off x="105508" y="1130300"/>
            <a:ext cx="5824051" cy="5727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indent="-441325">
              <a:lnSpc>
                <a:spcPct val="120000"/>
              </a:lnSpc>
              <a:buFont typeface="Wingdings" charset="2"/>
              <a:buChar char="l"/>
            </a:pPr>
            <a:r>
              <a:rPr lang="en-US" altLang="zh-CN" sz="2400" dirty="0" smtClean="0">
                <a:latin typeface="Cambria" panose="02040503050406030204" pitchFamily="18" charset="0"/>
              </a:rPr>
              <a:t>Another</a:t>
            </a:r>
            <a:r>
              <a:rPr lang="zh-CN" altLang="en-US" sz="2400" dirty="0" smtClean="0">
                <a:latin typeface="Cambria" panose="02040503050406030204" pitchFamily="18" charset="0"/>
              </a:rPr>
              <a:t> </a:t>
            </a:r>
            <a:r>
              <a:rPr lang="en-US" altLang="zh-CN" sz="2400" dirty="0" smtClean="0">
                <a:latin typeface="Cambria" panose="02040503050406030204" pitchFamily="18" charset="0"/>
              </a:rPr>
              <a:t>perspective: the latent </a:t>
            </a:r>
            <a:r>
              <a:rPr lang="en-US" altLang="zh-CN" sz="2400" dirty="0">
                <a:latin typeface="Cambria" panose="02040503050406030204" pitchFamily="18" charset="0"/>
              </a:rPr>
              <a:t>d</a:t>
            </a:r>
            <a:r>
              <a:rPr lang="en-US" altLang="zh-CN" sz="2400" dirty="0" smtClean="0">
                <a:latin typeface="Cambria" panose="02040503050406030204" pitchFamily="18" charset="0"/>
              </a:rPr>
              <a:t>istribution</a:t>
            </a:r>
            <a:endParaRPr lang="en-US" altLang="zh-CN" sz="2400" dirty="0">
              <a:latin typeface="Cambria" panose="02040503050406030204" pitchFamily="18" charset="0"/>
            </a:endParaRPr>
          </a:p>
          <a:p>
            <a:pPr marL="846138" indent="-385763">
              <a:lnSpc>
                <a:spcPct val="120000"/>
              </a:lnSpc>
              <a:buFont typeface="Wingdings" charset="2"/>
              <a:buChar char="à"/>
            </a:pPr>
            <a:r>
              <a:rPr lang="en-US" altLang="zh-CN" sz="2400" dirty="0" smtClean="0">
                <a:latin typeface="Cambria" panose="02040503050406030204" pitchFamily="18" charset="0"/>
                <a:ea typeface="Microsoft YaHei UI" panose="020B0503020204020204" pitchFamily="34" charset="-122"/>
                <a:cs typeface="Times New Roman" panose="02020603050405020304" pitchFamily="18" charset="0"/>
                <a:sym typeface="Wingdings"/>
              </a:rPr>
              <a:t>It defines a latent space containing information about high-level properties.</a:t>
            </a:r>
          </a:p>
          <a:p>
            <a:pPr marL="846138" indent="-385763">
              <a:lnSpc>
                <a:spcPct val="120000"/>
              </a:lnSpc>
              <a:buFont typeface="Wingdings" charset="2"/>
              <a:buChar char="à"/>
            </a:pPr>
            <a:r>
              <a:rPr lang="en-US" altLang="zh-CN" sz="2400" dirty="0" smtClean="0">
                <a:latin typeface="Cambria" panose="02040503050406030204" pitchFamily="18" charset="0"/>
              </a:rPr>
              <a:t>Also a information bottleneck</a:t>
            </a:r>
          </a:p>
          <a:p>
            <a:pPr marL="846138" indent="-385763">
              <a:lnSpc>
                <a:spcPct val="120000"/>
              </a:lnSpc>
              <a:buFont typeface="Wingdings" charset="2"/>
              <a:buChar char="à"/>
            </a:pPr>
            <a:r>
              <a:rPr lang="en-US" altLang="zh-CN" sz="2400" dirty="0" smtClean="0">
                <a:latin typeface="Cambria" panose="02040503050406030204" pitchFamily="18" charset="0"/>
              </a:rPr>
              <a:t>How loss function influence the latent distribution:</a:t>
            </a:r>
            <a:endParaRPr lang="en-US" altLang="zh-CN" sz="2400" dirty="0">
              <a:latin typeface="Cambria" panose="02040503050406030204" pitchFamily="18" charset="0"/>
            </a:endParaRPr>
          </a:p>
        </p:txBody>
      </p:sp>
      <p:pic>
        <p:nvPicPr>
          <p:cNvPr id="8" name="Picture 7"/>
          <p:cNvPicPr>
            <a:picLocks noChangeAspect="1"/>
          </p:cNvPicPr>
          <p:nvPr/>
        </p:nvPicPr>
        <p:blipFill>
          <a:blip r:embed="rId5"/>
          <a:stretch>
            <a:fillRect/>
          </a:stretch>
        </p:blipFill>
        <p:spPr>
          <a:xfrm>
            <a:off x="808892" y="5986619"/>
            <a:ext cx="9094731" cy="922047"/>
          </a:xfrm>
          <a:prstGeom prst="rect">
            <a:avLst/>
          </a:prstGeom>
        </p:spPr>
      </p:pic>
    </p:spTree>
    <p:extLst>
      <p:ext uri="{BB962C8B-B14F-4D97-AF65-F5344CB8AC3E}">
        <p14:creationId xmlns:p14="http://schemas.microsoft.com/office/powerpoint/2010/main" val="10360359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txBox="1">
            <a:spLocks/>
          </p:cNvSpPr>
          <p:nvPr/>
        </p:nvSpPr>
        <p:spPr>
          <a:xfrm>
            <a:off x="0" y="0"/>
            <a:ext cx="7115908" cy="1280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b="1" smtClean="0">
                <a:latin typeface="Cambria" panose="02040503050406030204" pitchFamily="18" charset="0"/>
                <a:ea typeface="Microsoft YaHei UI" panose="020B0503020204020204" pitchFamily="34" charset="-122"/>
              </a:rPr>
              <a:t>ANALYSIS &amp; MOTIVATION</a:t>
            </a:r>
            <a:endParaRPr lang="en-US" sz="3600" b="1" dirty="0">
              <a:latin typeface="Cambria" panose="02040503050406030204" pitchFamily="18" charset="0"/>
              <a:ea typeface="Microsoft YaHei UI" panose="020B0503020204020204" pitchFamily="34" charset="-122"/>
            </a:endParaRPr>
          </a:p>
        </p:txBody>
      </p:sp>
      <p:sp>
        <p:nvSpPr>
          <p:cNvPr id="5" name="Content Placeholder 2"/>
          <p:cNvSpPr txBox="1">
            <a:spLocks/>
          </p:cNvSpPr>
          <p:nvPr/>
        </p:nvSpPr>
        <p:spPr>
          <a:xfrm>
            <a:off x="105507" y="1130300"/>
            <a:ext cx="11230707" cy="5727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indent="-441325">
              <a:lnSpc>
                <a:spcPct val="120000"/>
              </a:lnSpc>
              <a:buFont typeface="Wingdings" charset="2"/>
              <a:buChar char="l"/>
            </a:pPr>
            <a:r>
              <a:rPr lang="en-US" altLang="zh-CN" dirty="0" smtClean="0">
                <a:latin typeface="Cambria" panose="02040503050406030204" pitchFamily="18" charset="0"/>
              </a:rPr>
              <a:t>Based on the analysis, we have the idea:</a:t>
            </a:r>
          </a:p>
          <a:p>
            <a:pPr marL="846138" indent="-385763">
              <a:lnSpc>
                <a:spcPct val="120000"/>
              </a:lnSpc>
              <a:buFont typeface="Wingdings" charset="2"/>
              <a:buChar char="à"/>
            </a:pPr>
            <a:r>
              <a:rPr lang="en-US" altLang="zh-CN" dirty="0" smtClean="0">
                <a:latin typeface="Cambria" panose="02040503050406030204" pitchFamily="18" charset="0"/>
                <a:ea typeface="Microsoft YaHei UI" panose="020B0503020204020204" pitchFamily="34" charset="-122"/>
                <a:cs typeface="Times New Roman" panose="02020603050405020304" pitchFamily="18" charset="0"/>
                <a:sym typeface="Wingdings"/>
              </a:rPr>
              <a:t>By </a:t>
            </a:r>
            <a:r>
              <a:rPr lang="en-US" altLang="zh-CN" dirty="0">
                <a:latin typeface="Cambria" panose="02040503050406030204" pitchFamily="18" charset="0"/>
              </a:rPr>
              <a:t>learning a more sophisticated latent distribution could help retaining more information</a:t>
            </a:r>
            <a:r>
              <a:rPr lang="en-US" altLang="zh-CN" dirty="0" smtClean="0">
                <a:latin typeface="Cambria" panose="02040503050406030204" pitchFamily="18" charset="0"/>
              </a:rPr>
              <a:t>.</a:t>
            </a:r>
            <a:endParaRPr lang="en-US" altLang="zh-CN" dirty="0">
              <a:latin typeface="Cambria" panose="02040503050406030204" pitchFamily="18" charset="0"/>
            </a:endParaRPr>
          </a:p>
        </p:txBody>
      </p:sp>
      <p:pic>
        <p:nvPicPr>
          <p:cNvPr id="3" name="Picture 2"/>
          <p:cNvPicPr>
            <a:picLocks noChangeAspect="1"/>
          </p:cNvPicPr>
          <p:nvPr/>
        </p:nvPicPr>
        <p:blipFill>
          <a:blip r:embed="rId3"/>
          <a:stretch>
            <a:fillRect/>
          </a:stretch>
        </p:blipFill>
        <p:spPr>
          <a:xfrm>
            <a:off x="2585395" y="3323663"/>
            <a:ext cx="6270930" cy="2284046"/>
          </a:xfrm>
          <a:prstGeom prst="rect">
            <a:avLst/>
          </a:prstGeom>
        </p:spPr>
      </p:pic>
    </p:spTree>
    <p:extLst>
      <p:ext uri="{BB962C8B-B14F-4D97-AF65-F5344CB8AC3E}">
        <p14:creationId xmlns:p14="http://schemas.microsoft.com/office/powerpoint/2010/main" val="2460441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04900" y="2304661"/>
            <a:ext cx="9689592" cy="20154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altLang="zh-CN" sz="4400" b="1" dirty="0" smtClean="0">
                <a:latin typeface="Cambria" charset="0"/>
                <a:ea typeface="Cambria" charset="0"/>
                <a:cs typeface="Cambria" charset="0"/>
              </a:rPr>
              <a:t>Part </a:t>
            </a:r>
            <a:r>
              <a:rPr lang="en-US" altLang="zh-CN" sz="4400" b="1" dirty="0">
                <a:latin typeface="Cambria" charset="0"/>
                <a:ea typeface="Cambria" charset="0"/>
                <a:cs typeface="Cambria" charset="0"/>
              </a:rPr>
              <a:t>3</a:t>
            </a:r>
            <a:r>
              <a:rPr lang="en-US" altLang="zh-CN" sz="4400" b="1" dirty="0" smtClean="0">
                <a:latin typeface="Cambria" charset="0"/>
                <a:ea typeface="Cambria" charset="0"/>
                <a:cs typeface="Cambria" charset="0"/>
              </a:rPr>
              <a:t/>
            </a:r>
            <a:br>
              <a:rPr lang="en-US" altLang="zh-CN" sz="4400" b="1" dirty="0" smtClean="0">
                <a:latin typeface="Cambria" charset="0"/>
                <a:ea typeface="Cambria" charset="0"/>
                <a:cs typeface="Cambria" charset="0"/>
              </a:rPr>
            </a:br>
            <a:r>
              <a:rPr lang="en-US" altLang="zh-CN" sz="4400" b="1" dirty="0" smtClean="0">
                <a:latin typeface="Cambria" charset="0"/>
                <a:ea typeface="Cambria" charset="0"/>
                <a:cs typeface="Cambria" charset="0"/>
              </a:rPr>
              <a:t>METHODS</a:t>
            </a:r>
            <a:endParaRPr lang="en-US" sz="3600" b="1" dirty="0">
              <a:latin typeface="Cambria" charset="0"/>
              <a:ea typeface="Cambria" charset="0"/>
              <a:cs typeface="Cambria" charset="0"/>
            </a:endParaRPr>
          </a:p>
        </p:txBody>
      </p:sp>
    </p:spTree>
    <p:extLst>
      <p:ext uri="{BB962C8B-B14F-4D97-AF65-F5344CB8AC3E}">
        <p14:creationId xmlns:p14="http://schemas.microsoft.com/office/powerpoint/2010/main" val="5890871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3493477" cy="949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altLang="zh-CN" b="1" dirty="0" smtClean="0">
                <a:latin typeface="Cambria" panose="02040503050406030204" pitchFamily="18" charset="0"/>
                <a:ea typeface="Microsoft YaHei UI" panose="020B0503020204020204" pitchFamily="34" charset="-122"/>
              </a:rPr>
              <a:t>METHODS</a:t>
            </a:r>
            <a:endParaRPr lang="en-US" sz="3600" b="1" dirty="0">
              <a:latin typeface="Cambria" panose="02040503050406030204" pitchFamily="18" charset="0"/>
              <a:ea typeface="Microsoft YaHei UI" panose="020B0503020204020204" pitchFamily="34" charset="-122"/>
            </a:endParaRPr>
          </a:p>
        </p:txBody>
      </p:sp>
      <p:pic>
        <p:nvPicPr>
          <p:cNvPr id="7" name="Picture 6"/>
          <p:cNvPicPr>
            <a:picLocks noChangeAspect="1"/>
          </p:cNvPicPr>
          <p:nvPr/>
        </p:nvPicPr>
        <p:blipFill>
          <a:blip r:embed="rId3"/>
          <a:stretch>
            <a:fillRect/>
          </a:stretch>
        </p:blipFill>
        <p:spPr>
          <a:xfrm>
            <a:off x="5930409" y="3423138"/>
            <a:ext cx="6137838" cy="3114183"/>
          </a:xfrm>
          <a:prstGeom prst="rect">
            <a:avLst/>
          </a:prstGeom>
        </p:spPr>
      </p:pic>
      <p:pic>
        <p:nvPicPr>
          <p:cNvPr id="8" name="Picture 7"/>
          <p:cNvPicPr>
            <a:picLocks noChangeAspect="1"/>
          </p:cNvPicPr>
          <p:nvPr/>
        </p:nvPicPr>
        <p:blipFill>
          <a:blip r:embed="rId4"/>
          <a:stretch>
            <a:fillRect/>
          </a:stretch>
        </p:blipFill>
        <p:spPr>
          <a:xfrm>
            <a:off x="6762203" y="614973"/>
            <a:ext cx="4584700" cy="1079500"/>
          </a:xfrm>
          <a:prstGeom prst="rect">
            <a:avLst/>
          </a:prstGeom>
        </p:spPr>
      </p:pic>
      <p:pic>
        <p:nvPicPr>
          <p:cNvPr id="9" name="Picture 8"/>
          <p:cNvPicPr>
            <a:picLocks noChangeAspect="1"/>
          </p:cNvPicPr>
          <p:nvPr/>
        </p:nvPicPr>
        <p:blipFill>
          <a:blip r:embed="rId5"/>
          <a:stretch>
            <a:fillRect/>
          </a:stretch>
        </p:blipFill>
        <p:spPr>
          <a:xfrm>
            <a:off x="6079392" y="1891811"/>
            <a:ext cx="6223000" cy="1104900"/>
          </a:xfrm>
          <a:prstGeom prst="rect">
            <a:avLst/>
          </a:prstGeom>
        </p:spPr>
      </p:pic>
      <p:sp>
        <p:nvSpPr>
          <p:cNvPr id="10" name="Rectangle 9"/>
          <p:cNvSpPr/>
          <p:nvPr/>
        </p:nvSpPr>
        <p:spPr>
          <a:xfrm>
            <a:off x="258493" y="949570"/>
            <a:ext cx="5820899" cy="6888039"/>
          </a:xfrm>
          <a:prstGeom prst="rect">
            <a:avLst/>
          </a:prstGeom>
        </p:spPr>
        <p:txBody>
          <a:bodyPr wrap="square">
            <a:spAutoFit/>
          </a:bodyPr>
          <a:lstStyle/>
          <a:p>
            <a:pPr marL="460375" lvl="0" indent="-441325">
              <a:lnSpc>
                <a:spcPct val="120000"/>
              </a:lnSpc>
              <a:buFont typeface="Wingdings" charset="2"/>
              <a:buChar char="l"/>
            </a:pPr>
            <a:r>
              <a:rPr lang="en-US" altLang="zh-CN" sz="2800" dirty="0" smtClean="0">
                <a:latin typeface="Cambria" charset="0"/>
                <a:ea typeface="Cambria" charset="0"/>
                <a:cs typeface="Cambria" charset="0"/>
              </a:rPr>
              <a:t>Posterior </a:t>
            </a:r>
            <a:r>
              <a:rPr lang="en-US" altLang="zh-CN" sz="2800" dirty="0">
                <a:latin typeface="Cambria" charset="0"/>
                <a:ea typeface="Cambria" charset="0"/>
                <a:cs typeface="Cambria" charset="0"/>
              </a:rPr>
              <a:t>Distribution </a:t>
            </a:r>
            <a:r>
              <a:rPr lang="en-US" altLang="zh-CN" sz="2800" dirty="0" smtClean="0">
                <a:latin typeface="Cambria" charset="0"/>
                <a:ea typeface="Cambria" charset="0"/>
                <a:cs typeface="Cambria" charset="0"/>
              </a:rPr>
              <a:t>Form</a:t>
            </a:r>
          </a:p>
          <a:p>
            <a:pPr marL="846138" indent="-385763">
              <a:lnSpc>
                <a:spcPct val="120000"/>
              </a:lnSpc>
              <a:buFont typeface="Wingdings" charset="2"/>
              <a:buChar char="à"/>
            </a:pPr>
            <a:r>
              <a:rPr lang="en-US" sz="2400" dirty="0" smtClean="0">
                <a:latin typeface="Cambria" charset="0"/>
                <a:ea typeface="Cambria" charset="0"/>
                <a:cs typeface="Cambria" charset="0"/>
              </a:rPr>
              <a:t>The fact </a:t>
            </a:r>
            <a:r>
              <a:rPr lang="en-US" sz="2400" dirty="0">
                <a:latin typeface="Cambria" charset="0"/>
                <a:ea typeface="Cambria" charset="0"/>
                <a:cs typeface="Cambria" charset="0"/>
              </a:rPr>
              <a:t>that latent causal factors could be </a:t>
            </a:r>
            <a:r>
              <a:rPr lang="en-US" sz="2400" dirty="0" smtClean="0">
                <a:latin typeface="Cambria" charset="0"/>
                <a:ea typeface="Cambria" charset="0"/>
                <a:cs typeface="Cambria" charset="0"/>
              </a:rPr>
              <a:t>complicated </a:t>
            </a:r>
            <a:r>
              <a:rPr lang="en-US" sz="2400" dirty="0">
                <a:latin typeface="Cambria" charset="0"/>
                <a:ea typeface="Cambria" charset="0"/>
                <a:cs typeface="Cambria" charset="0"/>
              </a:rPr>
              <a:t>and show </a:t>
            </a:r>
            <a:r>
              <a:rPr lang="en-US" sz="2400" dirty="0" smtClean="0">
                <a:latin typeface="Cambria" charset="0"/>
                <a:ea typeface="Cambria" charset="0"/>
                <a:cs typeface="Cambria" charset="0"/>
              </a:rPr>
              <a:t>hierarchies.</a:t>
            </a:r>
          </a:p>
          <a:p>
            <a:pPr marL="846138" indent="-385763">
              <a:lnSpc>
                <a:spcPct val="120000"/>
              </a:lnSpc>
              <a:buFont typeface="Wingdings" charset="2"/>
              <a:buChar char="à"/>
            </a:pPr>
            <a:r>
              <a:rPr lang="en-US" sz="2400" dirty="0" smtClean="0">
                <a:latin typeface="Cambria" charset="0"/>
                <a:ea typeface="Cambria" charset="0"/>
                <a:cs typeface="Cambria" charset="0"/>
              </a:rPr>
              <a:t>Previous </a:t>
            </a:r>
            <a:r>
              <a:rPr lang="en-US" sz="2400" dirty="0">
                <a:latin typeface="Cambria" charset="0"/>
                <a:ea typeface="Cambria" charset="0"/>
                <a:cs typeface="Cambria" charset="0"/>
              </a:rPr>
              <a:t>works generally assume factorized-form posterior </a:t>
            </a:r>
            <a:r>
              <a:rPr lang="en-US" sz="2400" dirty="0" smtClean="0">
                <a:latin typeface="Cambria" charset="0"/>
                <a:ea typeface="Cambria" charset="0"/>
                <a:cs typeface="Cambria" charset="0"/>
              </a:rPr>
              <a:t>distribution </a:t>
            </a:r>
            <a:r>
              <a:rPr lang="en-US" sz="2400" dirty="0">
                <a:latin typeface="Cambria" charset="0"/>
                <a:ea typeface="Cambria" charset="0"/>
                <a:cs typeface="Cambria" charset="0"/>
              </a:rPr>
              <a:t>over latent </a:t>
            </a:r>
            <a:r>
              <a:rPr lang="en-US" sz="2400" dirty="0" smtClean="0">
                <a:latin typeface="Cambria" charset="0"/>
                <a:ea typeface="Cambria" charset="0"/>
                <a:cs typeface="Cambria" charset="0"/>
              </a:rPr>
              <a:t>variables.</a:t>
            </a:r>
          </a:p>
          <a:p>
            <a:pPr marL="846138" indent="-385763">
              <a:lnSpc>
                <a:spcPct val="120000"/>
              </a:lnSpc>
              <a:buFont typeface="Wingdings" charset="2"/>
              <a:buChar char="à"/>
            </a:pPr>
            <a:r>
              <a:rPr lang="en-US" sz="2400" dirty="0">
                <a:latin typeface="Cambria" charset="0"/>
                <a:ea typeface="Cambria" charset="0"/>
                <a:cs typeface="Cambria" charset="0"/>
              </a:rPr>
              <a:t>All latent variables are grouped into M sets {z1, ..., </a:t>
            </a:r>
            <a:r>
              <a:rPr lang="en-US" sz="2400" dirty="0" err="1" smtClean="0">
                <a:latin typeface="Cambria" charset="0"/>
                <a:ea typeface="Cambria" charset="0"/>
                <a:cs typeface="Cambria" charset="0"/>
              </a:rPr>
              <a:t>z</a:t>
            </a:r>
            <a:r>
              <a:rPr lang="en-US" sz="2400" dirty="0" err="1">
                <a:latin typeface="Cambria" charset="0"/>
                <a:ea typeface="Cambria" charset="0"/>
                <a:cs typeface="Cambria" charset="0"/>
              </a:rPr>
              <a:t>M</a:t>
            </a:r>
            <a:r>
              <a:rPr lang="en-US" sz="2400" dirty="0" smtClean="0">
                <a:latin typeface="Cambria" charset="0"/>
                <a:ea typeface="Cambria" charset="0"/>
                <a:cs typeface="Cambria" charset="0"/>
              </a:rPr>
              <a:t> </a:t>
            </a:r>
            <a:r>
              <a:rPr lang="en-US" sz="2400" dirty="0">
                <a:latin typeface="Cambria" charset="0"/>
                <a:ea typeface="Cambria" charset="0"/>
                <a:cs typeface="Cambria" charset="0"/>
              </a:rPr>
              <a:t>}. Variable sets are organized in hierarchical structure, and variables within the same set are </a:t>
            </a:r>
            <a:r>
              <a:rPr lang="en-US" sz="2400" dirty="0" smtClean="0">
                <a:latin typeface="Cambria" charset="0"/>
                <a:ea typeface="Cambria" charset="0"/>
                <a:cs typeface="Cambria" charset="0"/>
              </a:rPr>
              <a:t>independent</a:t>
            </a:r>
            <a:r>
              <a:rPr lang="en-US" sz="2400" dirty="0">
                <a:latin typeface="Cambria" charset="0"/>
                <a:ea typeface="Cambria" charset="0"/>
                <a:cs typeface="Cambria" charset="0"/>
              </a:rPr>
              <a:t>. </a:t>
            </a:r>
          </a:p>
          <a:p>
            <a:pPr marL="846138" indent="-385763">
              <a:lnSpc>
                <a:spcPct val="120000"/>
              </a:lnSpc>
              <a:buFont typeface="Wingdings" charset="2"/>
              <a:buChar char="à"/>
            </a:pPr>
            <a:endParaRPr lang="en-US" sz="2400" dirty="0">
              <a:latin typeface="Cambria" charset="0"/>
              <a:ea typeface="Cambria" charset="0"/>
              <a:cs typeface="Cambria" charset="0"/>
            </a:endParaRPr>
          </a:p>
          <a:p>
            <a:pPr marL="846138" indent="-385763">
              <a:lnSpc>
                <a:spcPct val="120000"/>
              </a:lnSpc>
              <a:buFont typeface="Wingdings" charset="2"/>
              <a:buChar char="à"/>
            </a:pPr>
            <a:endParaRPr lang="en-US" sz="2400" dirty="0">
              <a:latin typeface="Cambria" charset="0"/>
              <a:ea typeface="Cambria" charset="0"/>
              <a:cs typeface="Cambria" charset="0"/>
            </a:endParaRPr>
          </a:p>
          <a:p>
            <a:pPr marL="846138" indent="-385763">
              <a:lnSpc>
                <a:spcPct val="120000"/>
              </a:lnSpc>
              <a:buFont typeface="Wingdings" charset="2"/>
              <a:buChar char="à"/>
            </a:pPr>
            <a:endParaRPr lang="en-US" altLang="zh-CN" sz="2800" dirty="0">
              <a:latin typeface="Cambria" charset="0"/>
              <a:ea typeface="Cambria" charset="0"/>
              <a:cs typeface="Cambria" charset="0"/>
            </a:endParaRPr>
          </a:p>
        </p:txBody>
      </p:sp>
    </p:spTree>
    <p:extLst>
      <p:ext uri="{BB962C8B-B14F-4D97-AF65-F5344CB8AC3E}">
        <p14:creationId xmlns:p14="http://schemas.microsoft.com/office/powerpoint/2010/main" val="9453534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0" y="0"/>
            <a:ext cx="3493477" cy="949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altLang="zh-CN" b="1" dirty="0" smtClean="0">
                <a:latin typeface="Cambria" panose="02040503050406030204" pitchFamily="18" charset="0"/>
                <a:ea typeface="Microsoft YaHei UI" panose="020B0503020204020204" pitchFamily="34" charset="-122"/>
              </a:rPr>
              <a:t>METHODS</a:t>
            </a:r>
            <a:endParaRPr lang="en-US" sz="3600" b="1" dirty="0">
              <a:latin typeface="Cambria" panose="02040503050406030204" pitchFamily="18" charset="0"/>
              <a:ea typeface="Microsoft YaHei UI" panose="020B0503020204020204" pitchFamily="34" charset="-122"/>
            </a:endParaRPr>
          </a:p>
        </p:txBody>
      </p:sp>
      <p:pic>
        <p:nvPicPr>
          <p:cNvPr id="2" name="Picture 1"/>
          <p:cNvPicPr>
            <a:picLocks noChangeAspect="1"/>
          </p:cNvPicPr>
          <p:nvPr/>
        </p:nvPicPr>
        <p:blipFill>
          <a:blip r:embed="rId3"/>
          <a:stretch>
            <a:fillRect/>
          </a:stretch>
        </p:blipFill>
        <p:spPr>
          <a:xfrm>
            <a:off x="4668989" y="328245"/>
            <a:ext cx="7274149" cy="6318739"/>
          </a:xfrm>
          <a:prstGeom prst="rect">
            <a:avLst/>
          </a:prstGeom>
        </p:spPr>
      </p:pic>
      <p:sp>
        <p:nvSpPr>
          <p:cNvPr id="3" name="Rectangle 2"/>
          <p:cNvSpPr/>
          <p:nvPr/>
        </p:nvSpPr>
        <p:spPr>
          <a:xfrm>
            <a:off x="234462" y="1118204"/>
            <a:ext cx="4759569" cy="3711785"/>
          </a:xfrm>
          <a:prstGeom prst="rect">
            <a:avLst/>
          </a:prstGeom>
        </p:spPr>
        <p:txBody>
          <a:bodyPr wrap="square">
            <a:spAutoFit/>
          </a:bodyPr>
          <a:lstStyle/>
          <a:p>
            <a:pPr marL="460375" marR="0" lvl="0" indent="-441325" defTabSz="914400" eaLnBrk="1" fontAlgn="auto" latinLnBrk="0" hangingPunct="1">
              <a:lnSpc>
                <a:spcPct val="120000"/>
              </a:lnSpc>
              <a:spcBef>
                <a:spcPts val="0"/>
              </a:spcBef>
              <a:spcAft>
                <a:spcPts val="0"/>
              </a:spcAft>
              <a:buClrTx/>
              <a:buSzTx/>
              <a:buFont typeface="Wingdings" charset="2"/>
              <a:buNone/>
              <a:tabLst/>
              <a:defRPr/>
            </a:pPr>
            <a:r>
              <a:rPr lang="en-US" altLang="zh-CN" sz="2800" dirty="0" smtClean="0">
                <a:latin typeface="Cambria" charset="0"/>
                <a:ea typeface="Cambria" charset="0"/>
                <a:cs typeface="Cambria" charset="0"/>
              </a:rPr>
              <a:t>Problem Formalization:</a:t>
            </a:r>
          </a:p>
          <a:p>
            <a:pPr marL="476250" marR="0" lvl="0" indent="-457200" defTabSz="914400" eaLnBrk="1" fontAlgn="auto" latinLnBrk="0" hangingPunct="1">
              <a:lnSpc>
                <a:spcPct val="120000"/>
              </a:lnSpc>
              <a:spcBef>
                <a:spcPts val="0"/>
              </a:spcBef>
              <a:spcAft>
                <a:spcPts val="0"/>
              </a:spcAft>
              <a:buClrTx/>
              <a:buSzPct val="100000"/>
              <a:buFont typeface="+mj-lt"/>
              <a:buAutoNum type="arabicPeriod"/>
              <a:tabLst/>
              <a:defRPr/>
            </a:pPr>
            <a:r>
              <a:rPr lang="en-US" altLang="zh-CN" sz="2800" dirty="0">
                <a:latin typeface="Cambria" charset="0"/>
                <a:ea typeface="Cambria" charset="0"/>
                <a:cs typeface="Cambria" charset="0"/>
              </a:rPr>
              <a:t>c: dialogue </a:t>
            </a:r>
            <a:r>
              <a:rPr lang="en-US" altLang="zh-CN" sz="2800" dirty="0" smtClean="0">
                <a:latin typeface="Cambria" charset="0"/>
                <a:ea typeface="Cambria" charset="0"/>
                <a:cs typeface="Cambria" charset="0"/>
              </a:rPr>
              <a:t>contexts.</a:t>
            </a:r>
            <a:endParaRPr lang="en-US" altLang="zh-CN" sz="2800" dirty="0">
              <a:latin typeface="Cambria" charset="0"/>
              <a:ea typeface="Cambria" charset="0"/>
              <a:cs typeface="Cambria" charset="0"/>
            </a:endParaRPr>
          </a:p>
          <a:p>
            <a:pPr marL="476250" marR="0" lvl="0" indent="-457200" defTabSz="914400" eaLnBrk="1" fontAlgn="auto" latinLnBrk="0" hangingPunct="1">
              <a:lnSpc>
                <a:spcPct val="120000"/>
              </a:lnSpc>
              <a:spcBef>
                <a:spcPts val="0"/>
              </a:spcBef>
              <a:spcAft>
                <a:spcPts val="0"/>
              </a:spcAft>
              <a:buClrTx/>
              <a:buSzPct val="100000"/>
              <a:buFont typeface="+mj-lt"/>
              <a:buAutoNum type="arabicPeriod"/>
              <a:tabLst/>
              <a:defRPr/>
            </a:pPr>
            <a:r>
              <a:rPr lang="en-US" altLang="zh-CN" sz="2800" dirty="0">
                <a:latin typeface="Cambria" charset="0"/>
                <a:ea typeface="Cambria" charset="0"/>
                <a:cs typeface="Cambria" charset="0"/>
              </a:rPr>
              <a:t>z={z1, z2}: latent variable set. z1&amp;z2 each has multiple dimensions.</a:t>
            </a:r>
          </a:p>
          <a:p>
            <a:pPr marL="476250" marR="0" lvl="0" indent="-457200" defTabSz="914400" eaLnBrk="1" fontAlgn="auto" latinLnBrk="0" hangingPunct="1">
              <a:lnSpc>
                <a:spcPct val="120000"/>
              </a:lnSpc>
              <a:spcBef>
                <a:spcPts val="0"/>
              </a:spcBef>
              <a:spcAft>
                <a:spcPts val="0"/>
              </a:spcAft>
              <a:buClrTx/>
              <a:buSzPct val="100000"/>
              <a:buFont typeface="+mj-lt"/>
              <a:buAutoNum type="arabicPeriod"/>
              <a:tabLst/>
              <a:defRPr/>
            </a:pPr>
            <a:r>
              <a:rPr lang="en-US" altLang="zh-CN" sz="2800" dirty="0">
                <a:latin typeface="Cambria" charset="0"/>
                <a:ea typeface="Cambria" charset="0"/>
                <a:cs typeface="Cambria" charset="0"/>
              </a:rPr>
              <a:t>x: response to be </a:t>
            </a:r>
            <a:r>
              <a:rPr lang="en-US" altLang="zh-CN" sz="2800" dirty="0" smtClean="0">
                <a:latin typeface="Cambria" charset="0"/>
                <a:ea typeface="Cambria" charset="0"/>
                <a:cs typeface="Cambria" charset="0"/>
              </a:rPr>
              <a:t>generated.</a:t>
            </a:r>
            <a:endParaRPr lang="en-US" altLang="zh-CN" sz="2800" dirty="0">
              <a:latin typeface="Cambria" charset="0"/>
              <a:ea typeface="Cambria" charset="0"/>
              <a:cs typeface="Cambria" charset="0"/>
            </a:endParaRPr>
          </a:p>
        </p:txBody>
      </p:sp>
    </p:spTree>
    <p:extLst>
      <p:ext uri="{BB962C8B-B14F-4D97-AF65-F5344CB8AC3E}">
        <p14:creationId xmlns:p14="http://schemas.microsoft.com/office/powerpoint/2010/main" val="16943225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70629" y="0"/>
            <a:ext cx="9621371" cy="6858000"/>
          </a:xfrm>
          <a:prstGeom prst="rect">
            <a:avLst/>
          </a:prstGeom>
        </p:spPr>
      </p:pic>
      <p:sp>
        <p:nvSpPr>
          <p:cNvPr id="11" name="文本框 10"/>
          <p:cNvSpPr txBox="1"/>
          <p:nvPr/>
        </p:nvSpPr>
        <p:spPr>
          <a:xfrm>
            <a:off x="251134" y="936742"/>
            <a:ext cx="3136835" cy="1569660"/>
          </a:xfrm>
          <a:prstGeom prst="rect">
            <a:avLst/>
          </a:prstGeom>
          <a:noFill/>
        </p:spPr>
        <p:txBody>
          <a:bodyPr wrap="square" rtlCol="0">
            <a:spAutoFit/>
          </a:bodyPr>
          <a:lstStyle/>
          <a:p>
            <a:r>
              <a:rPr lang="en-US" altLang="zh-CN" sz="2400" b="1" dirty="0" smtClean="0">
                <a:latin typeface="Cambria" panose="02040503050406030204" pitchFamily="18" charset="0"/>
                <a:ea typeface="Microsoft YaHei UI" panose="020B0503020204020204" pitchFamily="34" charset="-122"/>
              </a:rPr>
              <a:t>Overall Architecture</a:t>
            </a:r>
          </a:p>
          <a:p>
            <a:r>
              <a:rPr lang="en-US" altLang="zh-CN" sz="2400" b="1" dirty="0" smtClean="0">
                <a:latin typeface="Cambria" panose="02040503050406030204" pitchFamily="18" charset="0"/>
                <a:ea typeface="Microsoft YaHei UI" panose="020B0503020204020204" pitchFamily="34" charset="-122"/>
              </a:rPr>
              <a:t>(2 latent variable sets, each has 2 dimensions)</a:t>
            </a:r>
            <a:endParaRPr lang="zh-CN" altLang="en-US" sz="2400" b="1" dirty="0">
              <a:latin typeface="Cambria" panose="02040503050406030204" pitchFamily="18" charset="0"/>
              <a:ea typeface="Microsoft YaHei UI" panose="020B0503020204020204" pitchFamily="34" charset="-122"/>
            </a:endParaRPr>
          </a:p>
        </p:txBody>
      </p:sp>
      <p:sp>
        <p:nvSpPr>
          <p:cNvPr id="7" name="Title 1"/>
          <p:cNvSpPr txBox="1">
            <a:spLocks/>
          </p:cNvSpPr>
          <p:nvPr/>
        </p:nvSpPr>
        <p:spPr>
          <a:xfrm>
            <a:off x="0" y="0"/>
            <a:ext cx="3493477" cy="949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altLang="zh-CN" b="1" dirty="0" smtClean="0">
                <a:latin typeface="Cambria" panose="02040503050406030204" pitchFamily="18" charset="0"/>
                <a:ea typeface="Microsoft YaHei UI" panose="020B0503020204020204" pitchFamily="34" charset="-122"/>
              </a:rPr>
              <a:t>METHODS</a:t>
            </a:r>
            <a:endParaRPr lang="en-US" sz="3600" b="1" dirty="0">
              <a:latin typeface="Cambria" panose="02040503050406030204" pitchFamily="18" charset="0"/>
              <a:ea typeface="Microsoft YaHei UI" panose="020B0503020204020204" pitchFamily="34" charset="-122"/>
            </a:endParaRPr>
          </a:p>
        </p:txBody>
      </p:sp>
      <p:cxnSp>
        <p:nvCxnSpPr>
          <p:cNvPr id="4" name="Straight Connector 3"/>
          <p:cNvCxnSpPr/>
          <p:nvPr/>
        </p:nvCxnSpPr>
        <p:spPr>
          <a:xfrm>
            <a:off x="2570629" y="3928533"/>
            <a:ext cx="88932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70629" y="2980267"/>
            <a:ext cx="88932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570629" y="1761066"/>
            <a:ext cx="88932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066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0"/>
            <a:ext cx="3493477" cy="949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altLang="zh-CN" b="1" dirty="0" smtClean="0">
                <a:latin typeface="Cambria" panose="02040503050406030204" pitchFamily="18" charset="0"/>
                <a:ea typeface="Microsoft YaHei UI" panose="020B0503020204020204" pitchFamily="34" charset="-122"/>
              </a:rPr>
              <a:t>METHODS</a:t>
            </a:r>
            <a:endParaRPr lang="en-US" sz="3600" b="1" dirty="0">
              <a:latin typeface="Cambria" panose="02040503050406030204" pitchFamily="18" charset="0"/>
              <a:ea typeface="Microsoft YaHei UI" panose="020B0503020204020204" pitchFamily="34" charset="-122"/>
            </a:endParaRPr>
          </a:p>
        </p:txBody>
      </p:sp>
      <p:sp>
        <p:nvSpPr>
          <p:cNvPr id="3" name="文本框 2"/>
          <p:cNvSpPr txBox="1"/>
          <p:nvPr/>
        </p:nvSpPr>
        <p:spPr>
          <a:xfrm>
            <a:off x="330646" y="944983"/>
            <a:ext cx="4509709" cy="830997"/>
          </a:xfrm>
          <a:prstGeom prst="rect">
            <a:avLst/>
          </a:prstGeom>
          <a:noFill/>
        </p:spPr>
        <p:txBody>
          <a:bodyPr wrap="square" rtlCol="0">
            <a:spAutoFit/>
          </a:bodyPr>
          <a:lstStyle/>
          <a:p>
            <a:r>
              <a:rPr lang="en-US" altLang="zh-CN" sz="2400" b="1" dirty="0" smtClean="0">
                <a:latin typeface="Cambria" panose="02040503050406030204" pitchFamily="18" charset="0"/>
                <a:ea typeface="Microsoft YaHei UI" panose="020B0503020204020204" pitchFamily="34" charset="-122"/>
              </a:rPr>
              <a:t>General Utterance Encoder, Context Encoder and Decoder</a:t>
            </a:r>
            <a:endParaRPr lang="zh-CN" altLang="en-US" sz="2400" b="1" dirty="0">
              <a:latin typeface="Cambria" panose="02040503050406030204" pitchFamily="18" charset="0"/>
              <a:ea typeface="Microsoft YaHei UI" panose="020B0503020204020204" pitchFamily="34" charset="-122"/>
            </a:endParaRPr>
          </a:p>
        </p:txBody>
      </p:sp>
      <p:pic>
        <p:nvPicPr>
          <p:cNvPr id="2" name="图片 1"/>
          <p:cNvPicPr>
            <a:picLocks noChangeAspect="1"/>
          </p:cNvPicPr>
          <p:nvPr/>
        </p:nvPicPr>
        <p:blipFill>
          <a:blip r:embed="rId3"/>
          <a:stretch>
            <a:fillRect/>
          </a:stretch>
        </p:blipFill>
        <p:spPr>
          <a:xfrm>
            <a:off x="1746738" y="5569077"/>
            <a:ext cx="2781300" cy="514350"/>
          </a:xfrm>
          <a:prstGeom prst="rect">
            <a:avLst/>
          </a:prstGeom>
        </p:spPr>
      </p:pic>
      <p:pic>
        <p:nvPicPr>
          <p:cNvPr id="4" name="图片 3"/>
          <p:cNvPicPr>
            <a:picLocks noChangeAspect="1"/>
          </p:cNvPicPr>
          <p:nvPr/>
        </p:nvPicPr>
        <p:blipFill>
          <a:blip r:embed="rId4"/>
          <a:stretch>
            <a:fillRect/>
          </a:stretch>
        </p:blipFill>
        <p:spPr>
          <a:xfrm>
            <a:off x="7448136" y="2234274"/>
            <a:ext cx="2305050" cy="552450"/>
          </a:xfrm>
          <a:prstGeom prst="rect">
            <a:avLst/>
          </a:prstGeom>
        </p:spPr>
      </p:pic>
      <p:pic>
        <p:nvPicPr>
          <p:cNvPr id="5" name="图片 4"/>
          <p:cNvPicPr>
            <a:picLocks noChangeAspect="1"/>
          </p:cNvPicPr>
          <p:nvPr/>
        </p:nvPicPr>
        <p:blipFill>
          <a:blip r:embed="rId5"/>
          <a:stretch>
            <a:fillRect/>
          </a:stretch>
        </p:blipFill>
        <p:spPr>
          <a:xfrm>
            <a:off x="7985263" y="5264277"/>
            <a:ext cx="2686050" cy="609600"/>
          </a:xfrm>
          <a:prstGeom prst="rect">
            <a:avLst/>
          </a:prstGeom>
        </p:spPr>
      </p:pic>
      <p:pic>
        <p:nvPicPr>
          <p:cNvPr id="6" name="图片 5"/>
          <p:cNvPicPr>
            <a:picLocks noChangeAspect="1"/>
          </p:cNvPicPr>
          <p:nvPr/>
        </p:nvPicPr>
        <p:blipFill>
          <a:blip r:embed="rId6"/>
          <a:stretch>
            <a:fillRect/>
          </a:stretch>
        </p:blipFill>
        <p:spPr>
          <a:xfrm>
            <a:off x="7526614" y="5853526"/>
            <a:ext cx="4219575" cy="714375"/>
          </a:xfrm>
          <a:prstGeom prst="rect">
            <a:avLst/>
          </a:prstGeom>
        </p:spPr>
      </p:pic>
      <p:pic>
        <p:nvPicPr>
          <p:cNvPr id="7" name="图片 6"/>
          <p:cNvPicPr>
            <a:picLocks noChangeAspect="1"/>
          </p:cNvPicPr>
          <p:nvPr/>
        </p:nvPicPr>
        <p:blipFill>
          <a:blip r:embed="rId7"/>
          <a:stretch>
            <a:fillRect/>
          </a:stretch>
        </p:blipFill>
        <p:spPr>
          <a:xfrm>
            <a:off x="721705" y="2968352"/>
            <a:ext cx="4685181" cy="2493331"/>
          </a:xfrm>
          <a:prstGeom prst="rect">
            <a:avLst/>
          </a:prstGeom>
        </p:spPr>
      </p:pic>
      <p:pic>
        <p:nvPicPr>
          <p:cNvPr id="10" name="图片 9"/>
          <p:cNvPicPr>
            <a:picLocks noChangeAspect="1"/>
          </p:cNvPicPr>
          <p:nvPr/>
        </p:nvPicPr>
        <p:blipFill>
          <a:blip r:embed="rId8"/>
          <a:stretch>
            <a:fillRect/>
          </a:stretch>
        </p:blipFill>
        <p:spPr>
          <a:xfrm>
            <a:off x="5406886" y="486687"/>
            <a:ext cx="6222931" cy="1747587"/>
          </a:xfrm>
          <a:prstGeom prst="rect">
            <a:avLst/>
          </a:prstGeom>
        </p:spPr>
      </p:pic>
      <p:pic>
        <p:nvPicPr>
          <p:cNvPr id="11" name="图片 10"/>
          <p:cNvPicPr>
            <a:picLocks noChangeAspect="1"/>
          </p:cNvPicPr>
          <p:nvPr/>
        </p:nvPicPr>
        <p:blipFill>
          <a:blip r:embed="rId9"/>
          <a:stretch>
            <a:fillRect/>
          </a:stretch>
        </p:blipFill>
        <p:spPr>
          <a:xfrm>
            <a:off x="6710570" y="3111775"/>
            <a:ext cx="4351683" cy="2206487"/>
          </a:xfrm>
          <a:prstGeom prst="rect">
            <a:avLst/>
          </a:prstGeom>
        </p:spPr>
      </p:pic>
    </p:spTree>
    <p:extLst>
      <p:ext uri="{BB962C8B-B14F-4D97-AF65-F5344CB8AC3E}">
        <p14:creationId xmlns:p14="http://schemas.microsoft.com/office/powerpoint/2010/main" val="2561114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0"/>
            <a:ext cx="3493477" cy="949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altLang="zh-CN" b="1" dirty="0" smtClean="0">
                <a:latin typeface="Cambria" panose="02040503050406030204" pitchFamily="18" charset="0"/>
                <a:ea typeface="Microsoft YaHei UI" panose="020B0503020204020204" pitchFamily="34" charset="-122"/>
              </a:rPr>
              <a:t>METHODS</a:t>
            </a:r>
            <a:endParaRPr lang="en-US" sz="3600" b="1" dirty="0">
              <a:latin typeface="Cambria" panose="02040503050406030204" pitchFamily="18" charset="0"/>
              <a:ea typeface="Microsoft YaHei UI" panose="020B0503020204020204" pitchFamily="34" charset="-122"/>
            </a:endParaRPr>
          </a:p>
        </p:txBody>
      </p:sp>
      <p:pic>
        <p:nvPicPr>
          <p:cNvPr id="2" name="Picture 1"/>
          <p:cNvPicPr>
            <a:picLocks noChangeAspect="1"/>
          </p:cNvPicPr>
          <p:nvPr/>
        </p:nvPicPr>
        <p:blipFill>
          <a:blip r:embed="rId3"/>
          <a:stretch>
            <a:fillRect/>
          </a:stretch>
        </p:blipFill>
        <p:spPr>
          <a:xfrm>
            <a:off x="4286421" y="248479"/>
            <a:ext cx="7811421" cy="3612662"/>
          </a:xfrm>
          <a:prstGeom prst="rect">
            <a:avLst/>
          </a:prstGeom>
        </p:spPr>
      </p:pic>
      <p:pic>
        <p:nvPicPr>
          <p:cNvPr id="3" name="图片 2"/>
          <p:cNvPicPr>
            <a:picLocks noChangeAspect="1"/>
          </p:cNvPicPr>
          <p:nvPr/>
        </p:nvPicPr>
        <p:blipFill>
          <a:blip r:embed="rId4"/>
          <a:stretch>
            <a:fillRect/>
          </a:stretch>
        </p:blipFill>
        <p:spPr>
          <a:xfrm>
            <a:off x="4308118" y="4443412"/>
            <a:ext cx="6400800" cy="1171575"/>
          </a:xfrm>
          <a:prstGeom prst="rect">
            <a:avLst/>
          </a:prstGeom>
        </p:spPr>
      </p:pic>
      <p:pic>
        <p:nvPicPr>
          <p:cNvPr id="4" name="图片 3"/>
          <p:cNvPicPr>
            <a:picLocks noChangeAspect="1"/>
          </p:cNvPicPr>
          <p:nvPr/>
        </p:nvPicPr>
        <p:blipFill>
          <a:blip r:embed="rId5"/>
          <a:stretch>
            <a:fillRect/>
          </a:stretch>
        </p:blipFill>
        <p:spPr>
          <a:xfrm>
            <a:off x="6396245" y="5635283"/>
            <a:ext cx="2838450" cy="561975"/>
          </a:xfrm>
          <a:prstGeom prst="rect">
            <a:avLst/>
          </a:prstGeom>
        </p:spPr>
      </p:pic>
      <p:sp>
        <p:nvSpPr>
          <p:cNvPr id="6" name="文本框 5"/>
          <p:cNvSpPr txBox="1"/>
          <p:nvPr/>
        </p:nvSpPr>
        <p:spPr>
          <a:xfrm>
            <a:off x="251134" y="936742"/>
            <a:ext cx="3784153" cy="830997"/>
          </a:xfrm>
          <a:prstGeom prst="rect">
            <a:avLst/>
          </a:prstGeom>
          <a:noFill/>
        </p:spPr>
        <p:txBody>
          <a:bodyPr wrap="square" rtlCol="0">
            <a:spAutoFit/>
          </a:bodyPr>
          <a:lstStyle/>
          <a:p>
            <a:r>
              <a:rPr lang="en-US" altLang="zh-CN" sz="2400" b="1" dirty="0" smtClean="0">
                <a:latin typeface="Cambria" panose="02040503050406030204" pitchFamily="18" charset="0"/>
                <a:ea typeface="Microsoft YaHei UI" panose="020B0503020204020204" pitchFamily="34" charset="-122"/>
              </a:rPr>
              <a:t>Hierarchical Inference Network</a:t>
            </a:r>
            <a:endParaRPr lang="zh-CN" altLang="en-US" sz="2400" b="1" dirty="0">
              <a:latin typeface="Cambria" panose="02040503050406030204" pitchFamily="18" charset="0"/>
              <a:ea typeface="Microsoft YaHei UI" panose="020B0503020204020204" pitchFamily="34" charset="-122"/>
            </a:endParaRPr>
          </a:p>
        </p:txBody>
      </p:sp>
      <p:sp>
        <p:nvSpPr>
          <p:cNvPr id="7" name="Rectangle 2"/>
          <p:cNvSpPr/>
          <p:nvPr/>
        </p:nvSpPr>
        <p:spPr>
          <a:xfrm>
            <a:off x="251134" y="2054810"/>
            <a:ext cx="3711374" cy="4524315"/>
          </a:xfrm>
          <a:prstGeom prst="rect">
            <a:avLst/>
          </a:prstGeom>
        </p:spPr>
        <p:txBody>
          <a:bodyPr wrap="square">
            <a:spAutoFit/>
          </a:bodyPr>
          <a:lstStyle/>
          <a:p>
            <a:pPr lvl="0">
              <a:lnSpc>
                <a:spcPct val="120000"/>
              </a:lnSpc>
              <a:defRPr/>
            </a:pPr>
            <a:r>
              <a:rPr lang="en-US" altLang="zh-CN" sz="2400" dirty="0" smtClean="0">
                <a:latin typeface="Cambria" panose="02040503050406030204" pitchFamily="18" charset="0"/>
                <a:ea typeface="Cambria" panose="02040503050406030204" pitchFamily="18" charset="0"/>
              </a:rPr>
              <a:t>Motivation: </a:t>
            </a:r>
          </a:p>
          <a:p>
            <a:pPr marL="342900" lvl="0" indent="-342900">
              <a:lnSpc>
                <a:spcPct val="120000"/>
              </a:lnSpc>
              <a:buFont typeface="Wingdings" panose="05000000000000000000" pitchFamily="2" charset="2"/>
              <a:buChar char="l"/>
              <a:defRPr/>
            </a:pPr>
            <a:r>
              <a:rPr lang="en-US" altLang="zh-CN" sz="2400" dirty="0" smtClean="0">
                <a:latin typeface="Cambria" panose="02040503050406030204" pitchFamily="18" charset="0"/>
                <a:ea typeface="Cambria" panose="02040503050406030204" pitchFamily="18" charset="0"/>
              </a:rPr>
              <a:t>Dialogues </a:t>
            </a:r>
            <a:r>
              <a:rPr lang="en-US" altLang="zh-CN" sz="2400" dirty="0">
                <a:latin typeface="Cambria" panose="02040503050406030204" pitchFamily="18" charset="0"/>
                <a:ea typeface="Cambria" panose="02040503050406030204" pitchFamily="18" charset="0"/>
              </a:rPr>
              <a:t>can be hierarchically organized, respectively the word level, the utterance level and </a:t>
            </a:r>
            <a:r>
              <a:rPr lang="en-US" altLang="zh-CN" sz="2400" dirty="0" smtClean="0">
                <a:latin typeface="Cambria" panose="02040503050406030204" pitchFamily="18" charset="0"/>
                <a:ea typeface="Cambria" panose="02040503050406030204" pitchFamily="18" charset="0"/>
              </a:rPr>
              <a:t>the context level.</a:t>
            </a:r>
          </a:p>
          <a:p>
            <a:pPr marL="342900" lvl="0" indent="-342900">
              <a:lnSpc>
                <a:spcPct val="120000"/>
              </a:lnSpc>
              <a:buFont typeface="Wingdings" panose="05000000000000000000" pitchFamily="2" charset="2"/>
              <a:buChar char="l"/>
              <a:defRPr/>
            </a:pPr>
            <a:r>
              <a:rPr lang="en-US" altLang="zh-CN" sz="2400" dirty="0" smtClean="0">
                <a:latin typeface="Cambria" panose="02040503050406030204" pitchFamily="18" charset="0"/>
                <a:ea typeface="Cambria" panose="02040503050406030204" pitchFamily="18" charset="0"/>
              </a:rPr>
              <a:t>Their </a:t>
            </a:r>
            <a:r>
              <a:rPr lang="en-US" altLang="zh-CN" sz="2400" dirty="0">
                <a:latin typeface="Cambria" panose="02040503050406030204" pitchFamily="18" charset="0"/>
                <a:ea typeface="Cambria" panose="02040503050406030204" pitchFamily="18" charset="0"/>
              </a:rPr>
              <a:t>latent </a:t>
            </a:r>
            <a:r>
              <a:rPr lang="en-US" altLang="zh-CN" sz="2400" dirty="0" smtClean="0">
                <a:latin typeface="Cambria" panose="02040503050406030204" pitchFamily="18" charset="0"/>
                <a:ea typeface="Cambria" panose="02040503050406030204" pitchFamily="18" charset="0"/>
              </a:rPr>
              <a:t>causes can </a:t>
            </a:r>
            <a:r>
              <a:rPr lang="en-US" altLang="zh-CN" sz="2400" dirty="0">
                <a:latin typeface="Cambria" panose="02040503050406030204" pitchFamily="18" charset="0"/>
                <a:ea typeface="Cambria" panose="02040503050406030204" pitchFamily="18" charset="0"/>
              </a:rPr>
              <a:t>also be </a:t>
            </a:r>
            <a:r>
              <a:rPr lang="en-US" altLang="zh-CN" sz="2400" dirty="0" smtClean="0">
                <a:latin typeface="Cambria" panose="02040503050406030204" pitchFamily="18" charset="0"/>
                <a:ea typeface="Cambria" panose="02040503050406030204" pitchFamily="18" charset="0"/>
              </a:rPr>
              <a:t>hierarchically-organized factors.</a:t>
            </a:r>
            <a:r>
              <a:rPr lang="en-US" altLang="zh-CN" sz="2400" dirty="0">
                <a:latin typeface="Cambria" panose="02040503050406030204" pitchFamily="18" charset="0"/>
                <a:ea typeface="Cambria" panose="02040503050406030204" pitchFamily="18" charset="0"/>
              </a:rPr>
              <a:t/>
            </a:r>
            <a:br>
              <a:rPr lang="en-US" altLang="zh-CN" sz="2400" dirty="0">
                <a:latin typeface="Cambria" panose="02040503050406030204" pitchFamily="18" charset="0"/>
                <a:ea typeface="Cambria" panose="02040503050406030204" pitchFamily="18" charset="0"/>
              </a:rPr>
            </a:br>
            <a:endParaRPr lang="en-US" altLang="zh-CN" sz="2400" dirty="0">
              <a:latin typeface="Cambria" panose="02040503050406030204" pitchFamily="18" charset="0"/>
              <a:ea typeface="Cambria" panose="02040503050406030204" pitchFamily="18" charset="0"/>
              <a:cs typeface="Cambria" charset="0"/>
            </a:endParaRPr>
          </a:p>
        </p:txBody>
      </p:sp>
    </p:spTree>
    <p:extLst>
      <p:ext uri="{BB962C8B-B14F-4D97-AF65-F5344CB8AC3E}">
        <p14:creationId xmlns:p14="http://schemas.microsoft.com/office/powerpoint/2010/main" val="51152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624661"/>
            <a:ext cx="7752522" cy="5766200"/>
          </a:xfrm>
          <a:prstGeom prst="rect">
            <a:avLst/>
          </a:prstGeom>
        </p:spPr>
      </p:pic>
      <p:sp>
        <p:nvSpPr>
          <p:cNvPr id="4" name="矩形 3"/>
          <p:cNvSpPr/>
          <p:nvPr/>
        </p:nvSpPr>
        <p:spPr>
          <a:xfrm>
            <a:off x="7752522" y="1825630"/>
            <a:ext cx="4015408" cy="3298147"/>
          </a:xfrm>
          <a:prstGeom prst="rect">
            <a:avLst/>
          </a:prstGeom>
        </p:spPr>
        <p:txBody>
          <a:bodyPr wrap="square">
            <a:spAutoFit/>
          </a:bodyPr>
          <a:lstStyle/>
          <a:p>
            <a:pPr marL="285750" indent="-285750">
              <a:lnSpc>
                <a:spcPct val="13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关键</a:t>
            </a:r>
            <a:r>
              <a:rPr lang="zh-CN" altLang="en-US" dirty="0" smtClean="0">
                <a:latin typeface="微软雅黑" panose="020B0503020204020204" pitchFamily="34" charset="-122"/>
                <a:ea typeface="微软雅黑" panose="020B0503020204020204" pitchFamily="34" charset="-122"/>
              </a:rPr>
              <a:t>字的智能获取</a:t>
            </a:r>
            <a:endParaRPr lang="en-US" altLang="zh-CN" dirty="0" smtClean="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rPr>
              <a:t>业</a:t>
            </a:r>
            <a:r>
              <a:rPr lang="zh-CN" altLang="en-US" dirty="0">
                <a:latin typeface="微软雅黑" panose="020B0503020204020204" pitchFamily="34" charset="-122"/>
                <a:ea typeface="微软雅黑" panose="020B0503020204020204" pitchFamily="34" charset="-122"/>
              </a:rPr>
              <a:t>务数据采集流程日志中的函数调用，作为一种离散序列数据，其中存在一系列隐式的逻辑关系。现阶段我们通过人工的方式发掘，效率和精度都相对低下。我们希望借助深度生成式神经网络，更加自动而智能的发掘其中隐式逻辑知识，辅助其发掘。</a:t>
            </a:r>
          </a:p>
        </p:txBody>
      </p:sp>
    </p:spTree>
    <p:extLst>
      <p:ext uri="{BB962C8B-B14F-4D97-AF65-F5344CB8AC3E}">
        <p14:creationId xmlns:p14="http://schemas.microsoft.com/office/powerpoint/2010/main" val="14409532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87570" y="949571"/>
            <a:ext cx="8155914" cy="584775"/>
          </a:xfrm>
          <a:prstGeom prst="rect">
            <a:avLst/>
          </a:prstGeom>
          <a:noFill/>
        </p:spPr>
        <p:txBody>
          <a:bodyPr wrap="square" rtlCol="0">
            <a:spAutoFit/>
          </a:bodyPr>
          <a:lstStyle/>
          <a:p>
            <a:r>
              <a:rPr lang="en-US" altLang="zh-CN" sz="3200" b="1" dirty="0" smtClean="0">
                <a:latin typeface="Cambria" panose="02040503050406030204" pitchFamily="18" charset="0"/>
                <a:ea typeface="Microsoft YaHei UI" panose="020B0503020204020204" pitchFamily="34" charset="-122"/>
              </a:rPr>
              <a:t>The ELBO objective</a:t>
            </a:r>
            <a:endParaRPr lang="zh-CN" altLang="en-US" sz="2800" b="1" dirty="0">
              <a:latin typeface="Cambria" panose="02040503050406030204" pitchFamily="18" charset="0"/>
              <a:ea typeface="Microsoft YaHei UI" panose="020B0503020204020204" pitchFamily="34" charset="-122"/>
            </a:endParaRPr>
          </a:p>
        </p:txBody>
      </p:sp>
      <p:pic>
        <p:nvPicPr>
          <p:cNvPr id="4" name="Picture 3"/>
          <p:cNvPicPr>
            <a:picLocks noChangeAspect="1"/>
          </p:cNvPicPr>
          <p:nvPr/>
        </p:nvPicPr>
        <p:blipFill>
          <a:blip r:embed="rId3"/>
          <a:stretch>
            <a:fillRect/>
          </a:stretch>
        </p:blipFill>
        <p:spPr>
          <a:xfrm>
            <a:off x="1935284" y="1796992"/>
            <a:ext cx="9233598" cy="4385408"/>
          </a:xfrm>
          <a:prstGeom prst="rect">
            <a:avLst/>
          </a:prstGeom>
        </p:spPr>
      </p:pic>
      <p:sp>
        <p:nvSpPr>
          <p:cNvPr id="15" name="Title 1"/>
          <p:cNvSpPr txBox="1">
            <a:spLocks/>
          </p:cNvSpPr>
          <p:nvPr/>
        </p:nvSpPr>
        <p:spPr>
          <a:xfrm>
            <a:off x="0" y="0"/>
            <a:ext cx="12367846" cy="949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b="1" dirty="0" smtClean="0">
                <a:latin typeface="Cambria" panose="02040503050406030204" pitchFamily="18" charset="0"/>
                <a:ea typeface="Microsoft YaHei UI" panose="020B0503020204020204" pitchFamily="34" charset="-122"/>
              </a:rPr>
              <a:t> METHODS: Inference and Learning</a:t>
            </a:r>
            <a:endParaRPr lang="en-US" sz="3600" b="1" dirty="0">
              <a:latin typeface="Cambria" panose="02040503050406030204" pitchFamily="18" charset="0"/>
              <a:ea typeface="Microsoft YaHei UI" panose="020B0503020204020204" pitchFamily="34" charset="-122"/>
            </a:endParaRPr>
          </a:p>
        </p:txBody>
      </p:sp>
    </p:spTree>
    <p:extLst>
      <p:ext uri="{BB962C8B-B14F-4D97-AF65-F5344CB8AC3E}">
        <p14:creationId xmlns:p14="http://schemas.microsoft.com/office/powerpoint/2010/main" val="5736747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304661"/>
            <a:ext cx="9689592" cy="2015412"/>
          </a:xfrm>
        </p:spPr>
        <p:txBody>
          <a:bodyPr>
            <a:noAutofit/>
          </a:bodyPr>
          <a:lstStyle/>
          <a:p>
            <a:pPr algn="l">
              <a:lnSpc>
                <a:spcPct val="110000"/>
              </a:lnSpc>
            </a:pPr>
            <a:r>
              <a:rPr lang="en-US" altLang="zh-CN" sz="4800" b="1" dirty="0" smtClean="0">
                <a:latin typeface="Cambria" charset="0"/>
                <a:ea typeface="Cambria" charset="0"/>
                <a:cs typeface="Cambria" charset="0"/>
              </a:rPr>
              <a:t>Part </a:t>
            </a:r>
            <a:r>
              <a:rPr lang="en-US" altLang="zh-CN" sz="4800" b="1" dirty="0" smtClean="0">
                <a:latin typeface="Cambria" charset="0"/>
                <a:ea typeface="Cambria" charset="0"/>
                <a:cs typeface="Cambria" charset="0"/>
              </a:rPr>
              <a:t>4 </a:t>
            </a:r>
            <a:r>
              <a:rPr lang="en-US" altLang="zh-CN" sz="4800" b="1" dirty="0" smtClean="0">
                <a:latin typeface="Cambria" charset="0"/>
                <a:ea typeface="Cambria" charset="0"/>
                <a:cs typeface="Cambria" charset="0"/>
              </a:rPr>
              <a:t/>
            </a:r>
            <a:br>
              <a:rPr lang="en-US" altLang="zh-CN" sz="4800" b="1" dirty="0" smtClean="0">
                <a:latin typeface="Cambria" charset="0"/>
                <a:ea typeface="Cambria" charset="0"/>
                <a:cs typeface="Cambria" charset="0"/>
              </a:rPr>
            </a:br>
            <a:r>
              <a:rPr lang="en-US" altLang="zh-CN" sz="4800" b="1" dirty="0" smtClean="0">
                <a:latin typeface="Cambria" charset="0"/>
                <a:ea typeface="Cambria" charset="0"/>
                <a:cs typeface="Cambria" charset="0"/>
              </a:rPr>
              <a:t>Experiments</a:t>
            </a:r>
            <a:endParaRPr lang="en-US" sz="4000" b="1" dirty="0">
              <a:latin typeface="Cambria" charset="0"/>
              <a:ea typeface="Cambria" charset="0"/>
              <a:cs typeface="Cambria" charset="0"/>
            </a:endParaRPr>
          </a:p>
        </p:txBody>
      </p:sp>
    </p:spTree>
    <p:extLst>
      <p:ext uri="{BB962C8B-B14F-4D97-AF65-F5344CB8AC3E}">
        <p14:creationId xmlns:p14="http://schemas.microsoft.com/office/powerpoint/2010/main" val="8059683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70588" y="0"/>
            <a:ext cx="10245012" cy="1045273"/>
          </a:xfrm>
        </p:spPr>
        <p:txBody>
          <a:bodyPr>
            <a:normAutofit/>
          </a:bodyPr>
          <a:lstStyle/>
          <a:p>
            <a:r>
              <a:rPr lang="en-US" altLang="zh-CN" sz="4000" b="1" dirty="0" smtClean="0">
                <a:latin typeface="Cambria" panose="02040503050406030204" pitchFamily="18" charset="0"/>
                <a:ea typeface="Microsoft YaHei UI" panose="020B0503020204020204" pitchFamily="34" charset="-122"/>
              </a:rPr>
              <a:t>EXPERIMENTS</a:t>
            </a:r>
            <a:endParaRPr lang="en-US" sz="3200" b="1" dirty="0">
              <a:latin typeface="Cambria" panose="02040503050406030204" pitchFamily="18" charset="0"/>
              <a:ea typeface="Microsoft YaHei UI" panose="020B0503020204020204" pitchFamily="34" charset="-122"/>
            </a:endParaRPr>
          </a:p>
        </p:txBody>
      </p:sp>
      <p:pic>
        <p:nvPicPr>
          <p:cNvPr id="4" name="Picture 3"/>
          <p:cNvPicPr>
            <a:picLocks noChangeAspect="1"/>
          </p:cNvPicPr>
          <p:nvPr/>
        </p:nvPicPr>
        <p:blipFill>
          <a:blip r:embed="rId3"/>
          <a:stretch>
            <a:fillRect/>
          </a:stretch>
        </p:blipFill>
        <p:spPr>
          <a:xfrm>
            <a:off x="0" y="4415620"/>
            <a:ext cx="12192000" cy="1985180"/>
          </a:xfrm>
          <a:prstGeom prst="rect">
            <a:avLst/>
          </a:prstGeom>
        </p:spPr>
      </p:pic>
      <p:sp>
        <p:nvSpPr>
          <p:cNvPr id="2" name="文本框 1"/>
          <p:cNvSpPr txBox="1"/>
          <p:nvPr/>
        </p:nvSpPr>
        <p:spPr>
          <a:xfrm>
            <a:off x="360040" y="783663"/>
            <a:ext cx="4790661" cy="523220"/>
          </a:xfrm>
          <a:prstGeom prst="rect">
            <a:avLst/>
          </a:prstGeom>
          <a:noFill/>
        </p:spPr>
        <p:txBody>
          <a:bodyPr wrap="square" rtlCol="0">
            <a:spAutoFit/>
          </a:bodyPr>
          <a:lstStyle/>
          <a:p>
            <a:r>
              <a:rPr lang="en-US" altLang="zh-CN" sz="2800" dirty="0" smtClean="0">
                <a:latin typeface="Cambria" panose="02040503050406030204" pitchFamily="18" charset="0"/>
                <a:ea typeface="Cambria" panose="02040503050406030204" pitchFamily="18" charset="0"/>
              </a:rPr>
              <a:t>Experimental Setup</a:t>
            </a:r>
            <a:endParaRPr lang="zh-CN" altLang="en-US" sz="2800" dirty="0">
              <a:latin typeface="Cambria" panose="02040503050406030204" pitchFamily="18" charset="0"/>
            </a:endParaRPr>
          </a:p>
        </p:txBody>
      </p:sp>
      <p:sp>
        <p:nvSpPr>
          <p:cNvPr id="3" name="矩形 2"/>
          <p:cNvSpPr/>
          <p:nvPr/>
        </p:nvSpPr>
        <p:spPr>
          <a:xfrm>
            <a:off x="434009" y="1324753"/>
            <a:ext cx="11264348" cy="3416320"/>
          </a:xfrm>
          <a:prstGeom prst="rect">
            <a:avLst/>
          </a:prstGeom>
        </p:spPr>
        <p:txBody>
          <a:bodyPr wrap="square">
            <a:spAutoFit/>
          </a:bodyPr>
          <a:lstStyle/>
          <a:p>
            <a:pPr marL="534988" indent="-534988">
              <a:lnSpc>
                <a:spcPct val="120000"/>
              </a:lnSpc>
              <a:buFont typeface="Wingdings" panose="05000000000000000000" pitchFamily="2" charset="2"/>
              <a:buChar char="l"/>
            </a:pPr>
            <a:r>
              <a:rPr lang="en-US" altLang="zh-CN" sz="2000" dirty="0" smtClean="0">
                <a:latin typeface="Cambria" panose="02040503050406030204" pitchFamily="18" charset="0"/>
                <a:ea typeface="Cambria" panose="02040503050406030204" pitchFamily="18" charset="0"/>
              </a:rPr>
              <a:t>Datasets: three multi-turn, real-life, two-sided dialogue datasets.</a:t>
            </a:r>
          </a:p>
          <a:p>
            <a:pPr marL="534988" indent="-534988">
              <a:lnSpc>
                <a:spcPct val="120000"/>
              </a:lnSpc>
              <a:buFont typeface="Wingdings" panose="05000000000000000000" pitchFamily="2" charset="2"/>
              <a:buChar char="l"/>
            </a:pPr>
            <a:r>
              <a:rPr lang="en-US" altLang="zh-CN" sz="2000" dirty="0" smtClean="0">
                <a:latin typeface="Cambria" panose="02040503050406030204" pitchFamily="18" charset="0"/>
                <a:ea typeface="Cambria" panose="02040503050406030204" pitchFamily="18" charset="0"/>
              </a:rPr>
              <a:t>Baselines: Seq2Seq, HRED, VHRED, HVMN</a:t>
            </a:r>
          </a:p>
          <a:p>
            <a:pPr marL="534988" indent="-534988">
              <a:lnSpc>
                <a:spcPct val="120000"/>
              </a:lnSpc>
              <a:buFont typeface="Wingdings" panose="05000000000000000000" pitchFamily="2" charset="2"/>
              <a:buChar char="l"/>
            </a:pPr>
            <a:r>
              <a:rPr lang="en-US" altLang="zh-CN" sz="2000" dirty="0" smtClean="0">
                <a:latin typeface="Cambria" panose="02040503050406030204" pitchFamily="18" charset="0"/>
                <a:ea typeface="Cambria" panose="02040503050406030204" pitchFamily="18" charset="0"/>
              </a:rPr>
              <a:t>Hyper-parameters: </a:t>
            </a:r>
          </a:p>
          <a:p>
            <a:pPr marL="534988" indent="-534988">
              <a:lnSpc>
                <a:spcPct val="120000"/>
              </a:lnSpc>
              <a:buFont typeface="Wingdings" panose="05000000000000000000" pitchFamily="2" charset="2"/>
              <a:buChar char="l"/>
            </a:pPr>
            <a:r>
              <a:rPr lang="en-US" altLang="zh-CN" sz="2000" dirty="0" smtClean="0">
                <a:latin typeface="Cambria" panose="02040503050406030204" pitchFamily="18" charset="0"/>
                <a:ea typeface="Cambria" panose="02040503050406030204" pitchFamily="18" charset="0"/>
              </a:rPr>
              <a:t>Evaluation Strategies:</a:t>
            </a:r>
          </a:p>
          <a:p>
            <a:pPr marL="992188" lvl="1" indent="-534988">
              <a:lnSpc>
                <a:spcPct val="120000"/>
              </a:lnSpc>
              <a:buFont typeface="Wingdings" panose="05000000000000000000" pitchFamily="2" charset="2"/>
              <a:buChar char="Ø"/>
            </a:pPr>
            <a:r>
              <a:rPr lang="en-US" altLang="zh-CN" sz="2000" dirty="0" smtClean="0">
                <a:latin typeface="Cambria" panose="02040503050406030204" pitchFamily="18" charset="0"/>
                <a:ea typeface="Cambria" panose="02040503050406030204" pitchFamily="18" charset="0"/>
              </a:rPr>
              <a:t>Metric-based evaluation</a:t>
            </a:r>
          </a:p>
          <a:p>
            <a:pPr marL="992188" lvl="1" indent="-534988">
              <a:lnSpc>
                <a:spcPct val="120000"/>
              </a:lnSpc>
              <a:buFont typeface="Wingdings" panose="05000000000000000000" pitchFamily="2" charset="2"/>
              <a:buChar char="Ø"/>
            </a:pPr>
            <a:r>
              <a:rPr lang="en-US" altLang="zh-CN" sz="2000" dirty="0" smtClean="0">
                <a:latin typeface="Cambria" panose="02040503050406030204" pitchFamily="18" charset="0"/>
                <a:ea typeface="Cambria" panose="02040503050406030204" pitchFamily="18" charset="0"/>
              </a:rPr>
              <a:t>Human/Manual Evaluation</a:t>
            </a:r>
          </a:p>
          <a:p>
            <a:pPr marL="992188" lvl="1" indent="-534988">
              <a:lnSpc>
                <a:spcPct val="120000"/>
              </a:lnSpc>
              <a:buFont typeface="Wingdings" panose="05000000000000000000" pitchFamily="2" charset="2"/>
              <a:buChar char="Ø"/>
            </a:pPr>
            <a:r>
              <a:rPr lang="en-US" altLang="zh-CN" sz="2000" dirty="0" smtClean="0">
                <a:latin typeface="Cambria" panose="02040503050406030204" pitchFamily="18" charset="0"/>
                <a:ea typeface="Cambria" panose="02040503050406030204" pitchFamily="18" charset="0"/>
              </a:rPr>
              <a:t>Visualization of latent distribution</a:t>
            </a:r>
          </a:p>
          <a:p>
            <a:pPr marL="992188" lvl="1" indent="-534988">
              <a:lnSpc>
                <a:spcPct val="120000"/>
              </a:lnSpc>
              <a:buFont typeface="Wingdings" panose="05000000000000000000" pitchFamily="2" charset="2"/>
              <a:buChar char="Ø"/>
            </a:pPr>
            <a:r>
              <a:rPr lang="en-US" altLang="zh-CN" sz="2000" dirty="0" smtClean="0">
                <a:latin typeface="Cambria" panose="02040503050406030204" pitchFamily="18" charset="0"/>
                <a:ea typeface="Cambria" panose="02040503050406030204" pitchFamily="18" charset="0"/>
              </a:rPr>
              <a:t>Qualitative analysis </a:t>
            </a:r>
            <a:r>
              <a:rPr lang="en-US" altLang="zh-CN" sz="2000" dirty="0">
                <a:latin typeface="Cambria" panose="02040503050406030204" pitchFamily="18" charset="0"/>
                <a:ea typeface="Cambria" panose="02040503050406030204" pitchFamily="18" charset="0"/>
              </a:rPr>
              <a:t>with </a:t>
            </a:r>
            <a:r>
              <a:rPr lang="en-US" altLang="zh-CN" sz="2000" dirty="0" smtClean="0">
                <a:latin typeface="Cambria" panose="02040503050406030204" pitchFamily="18" charset="0"/>
                <a:ea typeface="Cambria" panose="02040503050406030204" pitchFamily="18" charset="0"/>
              </a:rPr>
              <a:t>case study </a:t>
            </a:r>
            <a:r>
              <a:rPr lang="en-US" altLang="zh-CN" sz="2000" dirty="0"/>
              <a:t/>
            </a:r>
            <a:br>
              <a:rPr lang="en-US" altLang="zh-CN" sz="2000" dirty="0"/>
            </a:br>
            <a:endParaRPr lang="en-US" altLang="zh-CN" sz="2000" dirty="0">
              <a:latin typeface="Cambria" panose="02040503050406030204" pitchFamily="18" charset="0"/>
              <a:ea typeface="Cambria" panose="02040503050406030204"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720645340"/>
              </p:ext>
            </p:extLst>
          </p:nvPr>
        </p:nvGraphicFramePr>
        <p:xfrm>
          <a:off x="8158323" y="477825"/>
          <a:ext cx="3786856" cy="3606800"/>
        </p:xfrm>
        <a:graphic>
          <a:graphicData uri="http://schemas.openxmlformats.org/drawingml/2006/table">
            <a:tbl>
              <a:tblPr firstRow="1" bandRow="1">
                <a:tableStyleId>{5C22544A-7EE6-4342-B048-85BDC9FD1C3A}</a:tableStyleId>
              </a:tblPr>
              <a:tblGrid>
                <a:gridCol w="2333238">
                  <a:extLst>
                    <a:ext uri="{9D8B030D-6E8A-4147-A177-3AD203B41FA5}">
                      <a16:colId xmlns:a16="http://schemas.microsoft.com/office/drawing/2014/main" xmlns="" val="67190086"/>
                    </a:ext>
                  </a:extLst>
                </a:gridCol>
                <a:gridCol w="1453618">
                  <a:extLst>
                    <a:ext uri="{9D8B030D-6E8A-4147-A177-3AD203B41FA5}">
                      <a16:colId xmlns:a16="http://schemas.microsoft.com/office/drawing/2014/main" xmlns="" val="2107954038"/>
                    </a:ext>
                  </a:extLst>
                </a:gridCol>
              </a:tblGrid>
              <a:tr h="370840">
                <a:tc>
                  <a:txBody>
                    <a:bodyPr/>
                    <a:lstStyle/>
                    <a:p>
                      <a:r>
                        <a:rPr lang="en-US" altLang="zh-CN" sz="1800" dirty="0" smtClean="0">
                          <a:latin typeface="Cambria" panose="02040503050406030204" pitchFamily="18" charset="0"/>
                          <a:ea typeface="Cambria" panose="02040503050406030204" pitchFamily="18" charset="0"/>
                        </a:rPr>
                        <a:t>Hyper-parameters</a:t>
                      </a:r>
                      <a:endParaRPr lang="zh-CN" altLang="en-US" sz="1800" dirty="0">
                        <a:latin typeface="Cambria" panose="02040503050406030204" pitchFamily="18" charset="0"/>
                      </a:endParaRPr>
                    </a:p>
                  </a:txBody>
                  <a:tcPr/>
                </a:tc>
                <a:tc>
                  <a:txBody>
                    <a:bodyPr/>
                    <a:lstStyle/>
                    <a:p>
                      <a:r>
                        <a:rPr lang="en-US" altLang="zh-CN" sz="1800" dirty="0" smtClean="0">
                          <a:latin typeface="Cambria" panose="02040503050406030204" pitchFamily="18" charset="0"/>
                          <a:ea typeface="Cambria" panose="02040503050406030204" pitchFamily="18" charset="0"/>
                        </a:rPr>
                        <a:t>Values</a:t>
                      </a:r>
                      <a:endParaRPr lang="zh-CN" altLang="en-US" sz="1800" dirty="0">
                        <a:latin typeface="Cambria" panose="02040503050406030204" pitchFamily="18" charset="0"/>
                      </a:endParaRPr>
                    </a:p>
                  </a:txBody>
                  <a:tcPr/>
                </a:tc>
                <a:extLst>
                  <a:ext uri="{0D108BD9-81ED-4DB2-BD59-A6C34878D82A}">
                    <a16:rowId xmlns:a16="http://schemas.microsoft.com/office/drawing/2014/main" xmlns="" val="3544039554"/>
                  </a:ext>
                </a:extLst>
              </a:tr>
              <a:tr h="370840">
                <a:tc>
                  <a:txBody>
                    <a:bodyPr/>
                    <a:lstStyle/>
                    <a:p>
                      <a:r>
                        <a:rPr lang="en-US" altLang="zh-CN" sz="1800" dirty="0" smtClean="0">
                          <a:latin typeface="Cambria" panose="02040503050406030204" pitchFamily="18" charset="0"/>
                          <a:ea typeface="Cambria" panose="02040503050406030204" pitchFamily="18" charset="0"/>
                        </a:rPr>
                        <a:t>Batch size</a:t>
                      </a:r>
                      <a:endParaRPr lang="zh-CN" altLang="en-US" sz="1800" dirty="0">
                        <a:latin typeface="Cambria" panose="02040503050406030204" pitchFamily="18" charset="0"/>
                      </a:endParaRPr>
                    </a:p>
                  </a:txBody>
                  <a:tcPr/>
                </a:tc>
                <a:tc>
                  <a:txBody>
                    <a:bodyPr/>
                    <a:lstStyle/>
                    <a:p>
                      <a:r>
                        <a:rPr lang="en-US" altLang="zh-CN" sz="1800" dirty="0" smtClean="0">
                          <a:latin typeface="Cambria" panose="02040503050406030204" pitchFamily="18" charset="0"/>
                          <a:ea typeface="Cambria" panose="02040503050406030204" pitchFamily="18" charset="0"/>
                        </a:rPr>
                        <a:t>128/64/20</a:t>
                      </a:r>
                      <a:endParaRPr lang="zh-CN" altLang="en-US" sz="1800" dirty="0">
                        <a:latin typeface="Cambria" panose="02040503050406030204" pitchFamily="18" charset="0"/>
                      </a:endParaRPr>
                    </a:p>
                  </a:txBody>
                  <a:tcPr/>
                </a:tc>
                <a:extLst>
                  <a:ext uri="{0D108BD9-81ED-4DB2-BD59-A6C34878D82A}">
                    <a16:rowId xmlns:a16="http://schemas.microsoft.com/office/drawing/2014/main" xmlns="" val="1925425984"/>
                  </a:ext>
                </a:extLst>
              </a:tr>
              <a:tr h="370840">
                <a:tc>
                  <a:txBody>
                    <a:bodyPr/>
                    <a:lstStyle/>
                    <a:p>
                      <a:r>
                        <a:rPr lang="en-US" altLang="zh-CN" sz="1800" dirty="0" smtClean="0">
                          <a:latin typeface="Cambria" panose="02040503050406030204" pitchFamily="18" charset="0"/>
                          <a:ea typeface="Cambria" panose="02040503050406030204" pitchFamily="18" charset="0"/>
                        </a:rPr>
                        <a:t>Embedding size</a:t>
                      </a:r>
                      <a:endParaRPr lang="zh-CN" altLang="en-US" sz="1800" dirty="0">
                        <a:latin typeface="Cambria" panose="02040503050406030204" pitchFamily="18" charset="0"/>
                      </a:endParaRPr>
                    </a:p>
                  </a:txBody>
                  <a:tcPr/>
                </a:tc>
                <a:tc>
                  <a:txBody>
                    <a:bodyPr/>
                    <a:lstStyle/>
                    <a:p>
                      <a:r>
                        <a:rPr lang="en-US" altLang="zh-CN" sz="1800" dirty="0" smtClean="0">
                          <a:latin typeface="Cambria" panose="02040503050406030204" pitchFamily="18" charset="0"/>
                          <a:ea typeface="Cambria" panose="02040503050406030204" pitchFamily="18" charset="0"/>
                        </a:rPr>
                        <a:t>128</a:t>
                      </a:r>
                      <a:endParaRPr lang="zh-CN" altLang="en-US" sz="1800" dirty="0">
                        <a:latin typeface="Cambria" panose="02040503050406030204" pitchFamily="18" charset="0"/>
                      </a:endParaRPr>
                    </a:p>
                  </a:txBody>
                  <a:tcPr/>
                </a:tc>
                <a:extLst>
                  <a:ext uri="{0D108BD9-81ED-4DB2-BD59-A6C34878D82A}">
                    <a16:rowId xmlns:a16="http://schemas.microsoft.com/office/drawing/2014/main" xmlns="" val="2197260915"/>
                  </a:ext>
                </a:extLst>
              </a:tr>
              <a:tr h="370840">
                <a:tc>
                  <a:txBody>
                    <a:bodyPr/>
                    <a:lstStyle/>
                    <a:p>
                      <a:r>
                        <a:rPr lang="en-US" altLang="zh-CN" sz="1800" dirty="0" smtClean="0">
                          <a:latin typeface="Cambria" panose="02040503050406030204" pitchFamily="18" charset="0"/>
                          <a:ea typeface="Cambria" panose="02040503050406030204" pitchFamily="18" charset="0"/>
                        </a:rPr>
                        <a:t>Hidden</a:t>
                      </a:r>
                      <a:r>
                        <a:rPr lang="en-US" altLang="zh-CN" sz="1800" baseline="0" dirty="0" smtClean="0">
                          <a:latin typeface="Cambria" panose="02040503050406030204" pitchFamily="18" charset="0"/>
                          <a:ea typeface="Cambria" panose="02040503050406030204" pitchFamily="18" charset="0"/>
                        </a:rPr>
                        <a:t> dimension</a:t>
                      </a:r>
                      <a:endParaRPr lang="zh-CN" altLang="en-US" sz="1800" dirty="0">
                        <a:latin typeface="Cambria" panose="02040503050406030204" pitchFamily="18" charset="0"/>
                      </a:endParaRPr>
                    </a:p>
                  </a:txBody>
                  <a:tcPr/>
                </a:tc>
                <a:tc>
                  <a:txBody>
                    <a:bodyPr/>
                    <a:lstStyle/>
                    <a:p>
                      <a:r>
                        <a:rPr lang="en-US" altLang="zh-CN" sz="1800" dirty="0" smtClean="0">
                          <a:latin typeface="Cambria" panose="02040503050406030204" pitchFamily="18" charset="0"/>
                          <a:ea typeface="Cambria" panose="02040503050406030204" pitchFamily="18" charset="0"/>
                        </a:rPr>
                        <a:t>128</a:t>
                      </a:r>
                      <a:endParaRPr lang="zh-CN" altLang="en-US" sz="1800" dirty="0">
                        <a:latin typeface="Cambria" panose="02040503050406030204" pitchFamily="18" charset="0"/>
                      </a:endParaRPr>
                    </a:p>
                  </a:txBody>
                  <a:tcPr/>
                </a:tc>
                <a:extLst>
                  <a:ext uri="{0D108BD9-81ED-4DB2-BD59-A6C34878D82A}">
                    <a16:rowId xmlns:a16="http://schemas.microsoft.com/office/drawing/2014/main" xmlns="" val="2073158865"/>
                  </a:ext>
                </a:extLst>
              </a:tr>
              <a:tr h="370840">
                <a:tc>
                  <a:txBody>
                    <a:bodyPr/>
                    <a:lstStyle/>
                    <a:p>
                      <a:r>
                        <a:rPr lang="en-US" altLang="zh-CN" sz="1800" dirty="0" smtClean="0">
                          <a:latin typeface="Cambria" panose="02040503050406030204" pitchFamily="18" charset="0"/>
                          <a:ea typeface="Cambria" panose="02040503050406030204" pitchFamily="18" charset="0"/>
                        </a:rPr>
                        <a:t>Latent dimension</a:t>
                      </a:r>
                      <a:endParaRPr lang="zh-CN" altLang="en-US" sz="1800" dirty="0">
                        <a:latin typeface="Cambria" panose="02040503050406030204" pitchFamily="18" charset="0"/>
                      </a:endParaRPr>
                    </a:p>
                  </a:txBody>
                  <a:tcPr/>
                </a:tc>
                <a:tc>
                  <a:txBody>
                    <a:bodyPr/>
                    <a:lstStyle/>
                    <a:p>
                      <a:r>
                        <a:rPr lang="en-US" altLang="zh-CN" sz="1800" dirty="0" smtClean="0">
                          <a:latin typeface="Cambria" panose="02040503050406030204" pitchFamily="18" charset="0"/>
                          <a:ea typeface="Cambria" panose="02040503050406030204" pitchFamily="18" charset="0"/>
                        </a:rPr>
                        <a:t>32</a:t>
                      </a:r>
                      <a:endParaRPr lang="zh-CN" altLang="en-US" sz="1800" dirty="0">
                        <a:latin typeface="Cambria" panose="02040503050406030204" pitchFamily="18" charset="0"/>
                      </a:endParaRPr>
                    </a:p>
                  </a:txBody>
                  <a:tcPr/>
                </a:tc>
                <a:extLst>
                  <a:ext uri="{0D108BD9-81ED-4DB2-BD59-A6C34878D82A}">
                    <a16:rowId xmlns:a16="http://schemas.microsoft.com/office/drawing/2014/main" xmlns="" val="1369718781"/>
                  </a:ext>
                </a:extLst>
              </a:tr>
              <a:tr h="370840">
                <a:tc>
                  <a:txBody>
                    <a:bodyPr/>
                    <a:lstStyle/>
                    <a:p>
                      <a:r>
                        <a:rPr lang="en-US" altLang="zh-CN" sz="1800" dirty="0" smtClean="0">
                          <a:latin typeface="Cambria" panose="02040503050406030204" pitchFamily="18" charset="0"/>
                          <a:ea typeface="Cambria" panose="02040503050406030204" pitchFamily="18" charset="0"/>
                        </a:rPr>
                        <a:t>Number of</a:t>
                      </a:r>
                      <a:r>
                        <a:rPr lang="en-US" altLang="zh-CN" sz="1800" baseline="0" dirty="0" smtClean="0">
                          <a:latin typeface="Cambria" panose="02040503050406030204" pitchFamily="18" charset="0"/>
                          <a:ea typeface="Cambria" panose="02040503050406030204" pitchFamily="18" charset="0"/>
                        </a:rPr>
                        <a:t> groups (Ours)</a:t>
                      </a:r>
                      <a:endParaRPr lang="zh-CN" altLang="en-US" sz="1800" dirty="0">
                        <a:latin typeface="Cambria" panose="02040503050406030204" pitchFamily="18" charset="0"/>
                      </a:endParaRPr>
                    </a:p>
                  </a:txBody>
                  <a:tcPr/>
                </a:tc>
                <a:tc>
                  <a:txBody>
                    <a:bodyPr/>
                    <a:lstStyle/>
                    <a:p>
                      <a:r>
                        <a:rPr lang="en-US" altLang="zh-CN" sz="1800" dirty="0" smtClean="0">
                          <a:latin typeface="Cambria" panose="02040503050406030204" pitchFamily="18" charset="0"/>
                          <a:ea typeface="Cambria" panose="02040503050406030204" pitchFamily="18" charset="0"/>
                        </a:rPr>
                        <a:t>4 (16</a:t>
                      </a:r>
                      <a:r>
                        <a:rPr lang="en-US" altLang="zh-CN" sz="1800" baseline="0" dirty="0" smtClean="0">
                          <a:latin typeface="Cambria" panose="02040503050406030204" pitchFamily="18" charset="0"/>
                          <a:ea typeface="Cambria" panose="02040503050406030204" pitchFamily="18" charset="0"/>
                        </a:rPr>
                        <a:t> each</a:t>
                      </a:r>
                      <a:r>
                        <a:rPr lang="en-US" altLang="zh-CN" sz="1800" dirty="0" smtClean="0">
                          <a:latin typeface="Cambria" panose="02040503050406030204" pitchFamily="18" charset="0"/>
                          <a:ea typeface="Cambria" panose="02040503050406030204" pitchFamily="18" charset="0"/>
                        </a:rPr>
                        <a:t>)</a:t>
                      </a:r>
                      <a:endParaRPr lang="zh-CN" altLang="en-US" sz="1800" dirty="0">
                        <a:latin typeface="Cambria" panose="02040503050406030204" pitchFamily="18" charset="0"/>
                      </a:endParaRPr>
                    </a:p>
                  </a:txBody>
                  <a:tcPr/>
                </a:tc>
                <a:extLst>
                  <a:ext uri="{0D108BD9-81ED-4DB2-BD59-A6C34878D82A}">
                    <a16:rowId xmlns:a16="http://schemas.microsoft.com/office/drawing/2014/main" xmlns="" val="1935624669"/>
                  </a:ext>
                </a:extLst>
              </a:tr>
              <a:tr h="370840">
                <a:tc>
                  <a:txBody>
                    <a:bodyPr/>
                    <a:lstStyle/>
                    <a:p>
                      <a:r>
                        <a:rPr lang="en-US" altLang="zh-CN" sz="1800" dirty="0" smtClean="0">
                          <a:latin typeface="Cambria" panose="02040503050406030204" pitchFamily="18" charset="0"/>
                          <a:ea typeface="Cambria" panose="02040503050406030204" pitchFamily="18" charset="0"/>
                        </a:rPr>
                        <a:t>Optimization</a:t>
                      </a:r>
                      <a:endParaRPr lang="zh-CN" altLang="en-US" sz="1800" dirty="0">
                        <a:latin typeface="Cambria" panose="02040503050406030204" pitchFamily="18" charset="0"/>
                      </a:endParaRPr>
                    </a:p>
                  </a:txBody>
                  <a:tcPr/>
                </a:tc>
                <a:tc>
                  <a:txBody>
                    <a:bodyPr/>
                    <a:lstStyle/>
                    <a:p>
                      <a:r>
                        <a:rPr lang="en-US" altLang="zh-CN" sz="1800" dirty="0" smtClean="0">
                          <a:latin typeface="Cambria" panose="02040503050406030204" pitchFamily="18" charset="0"/>
                          <a:ea typeface="Cambria" panose="02040503050406030204" pitchFamily="18" charset="0"/>
                        </a:rPr>
                        <a:t>Adam (0.001)</a:t>
                      </a:r>
                      <a:endParaRPr lang="zh-CN" altLang="en-US" sz="1800" dirty="0">
                        <a:latin typeface="Cambria" panose="02040503050406030204" pitchFamily="18" charset="0"/>
                      </a:endParaRPr>
                    </a:p>
                  </a:txBody>
                  <a:tcPr/>
                </a:tc>
                <a:extLst>
                  <a:ext uri="{0D108BD9-81ED-4DB2-BD59-A6C34878D82A}">
                    <a16:rowId xmlns:a16="http://schemas.microsoft.com/office/drawing/2014/main" xmlns="" val="1770541371"/>
                  </a:ext>
                </a:extLst>
              </a:tr>
              <a:tr h="370840">
                <a:tc>
                  <a:txBody>
                    <a:bodyPr/>
                    <a:lstStyle/>
                    <a:p>
                      <a:r>
                        <a:rPr lang="en-US" altLang="zh-CN" sz="1800" dirty="0" smtClean="0">
                          <a:latin typeface="Cambria" panose="02040503050406030204" pitchFamily="18" charset="0"/>
                          <a:ea typeface="Cambria" panose="02040503050406030204" pitchFamily="18" charset="0"/>
                        </a:rPr>
                        <a:t>Max gradient norm</a:t>
                      </a:r>
                      <a:endParaRPr lang="zh-CN" altLang="en-US" sz="1800" dirty="0">
                        <a:latin typeface="Cambria" panose="02040503050406030204" pitchFamily="18" charset="0"/>
                      </a:endParaRPr>
                    </a:p>
                  </a:txBody>
                  <a:tcPr/>
                </a:tc>
                <a:tc>
                  <a:txBody>
                    <a:bodyPr/>
                    <a:lstStyle/>
                    <a:p>
                      <a:r>
                        <a:rPr lang="en-US" altLang="zh-CN" sz="1800" dirty="0" smtClean="0">
                          <a:latin typeface="Cambria" panose="02040503050406030204" pitchFamily="18" charset="0"/>
                          <a:ea typeface="Cambria" panose="02040503050406030204" pitchFamily="18" charset="0"/>
                        </a:rPr>
                        <a:t>5.0</a:t>
                      </a:r>
                      <a:endParaRPr lang="zh-CN" altLang="en-US" sz="1800" dirty="0">
                        <a:latin typeface="Cambria" panose="02040503050406030204" pitchFamily="18" charset="0"/>
                      </a:endParaRPr>
                    </a:p>
                  </a:txBody>
                  <a:tcPr/>
                </a:tc>
                <a:extLst>
                  <a:ext uri="{0D108BD9-81ED-4DB2-BD59-A6C34878D82A}">
                    <a16:rowId xmlns:a16="http://schemas.microsoft.com/office/drawing/2014/main" xmlns="" val="2966109832"/>
                  </a:ext>
                </a:extLst>
              </a:tr>
              <a:tr h="370840">
                <a:tc>
                  <a:txBody>
                    <a:bodyPr/>
                    <a:lstStyle/>
                    <a:p>
                      <a:r>
                        <a:rPr lang="en-US" altLang="zh-CN" sz="1800" dirty="0" smtClean="0">
                          <a:latin typeface="Cambria" panose="02040503050406030204" pitchFamily="18" charset="0"/>
                          <a:ea typeface="Cambria" panose="02040503050406030204" pitchFamily="18" charset="0"/>
                        </a:rPr>
                        <a:t>Beam</a:t>
                      </a:r>
                      <a:r>
                        <a:rPr lang="en-US" altLang="zh-CN" sz="1800" baseline="0" dirty="0" smtClean="0">
                          <a:latin typeface="Cambria" panose="02040503050406030204" pitchFamily="18" charset="0"/>
                          <a:ea typeface="Cambria" panose="02040503050406030204" pitchFamily="18" charset="0"/>
                        </a:rPr>
                        <a:t> search width</a:t>
                      </a:r>
                      <a:endParaRPr lang="zh-CN" altLang="en-US" sz="1800" dirty="0">
                        <a:latin typeface="Cambria" panose="02040503050406030204" pitchFamily="18" charset="0"/>
                      </a:endParaRPr>
                    </a:p>
                  </a:txBody>
                  <a:tcPr/>
                </a:tc>
                <a:tc>
                  <a:txBody>
                    <a:bodyPr/>
                    <a:lstStyle/>
                    <a:p>
                      <a:r>
                        <a:rPr lang="en-US" altLang="zh-CN" sz="1800" dirty="0" smtClean="0">
                          <a:latin typeface="Cambria" panose="02040503050406030204" pitchFamily="18" charset="0"/>
                          <a:ea typeface="Cambria" panose="02040503050406030204" pitchFamily="18" charset="0"/>
                        </a:rPr>
                        <a:t>5</a:t>
                      </a:r>
                      <a:endParaRPr lang="zh-CN" altLang="en-US" sz="1800" dirty="0">
                        <a:latin typeface="Cambria" panose="02040503050406030204" pitchFamily="18" charset="0"/>
                      </a:endParaRPr>
                    </a:p>
                  </a:txBody>
                  <a:tcPr/>
                </a:tc>
                <a:extLst>
                  <a:ext uri="{0D108BD9-81ED-4DB2-BD59-A6C34878D82A}">
                    <a16:rowId xmlns:a16="http://schemas.microsoft.com/office/drawing/2014/main" xmlns="" val="2689227366"/>
                  </a:ext>
                </a:extLst>
              </a:tr>
            </a:tbl>
          </a:graphicData>
        </a:graphic>
      </p:graphicFrame>
    </p:spTree>
    <p:extLst>
      <p:ext uri="{BB962C8B-B14F-4D97-AF65-F5344CB8AC3E}">
        <p14:creationId xmlns:p14="http://schemas.microsoft.com/office/powerpoint/2010/main" val="17301926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70588" y="0"/>
            <a:ext cx="10245012" cy="1045273"/>
          </a:xfrm>
        </p:spPr>
        <p:txBody>
          <a:bodyPr>
            <a:normAutofit/>
          </a:bodyPr>
          <a:lstStyle/>
          <a:p>
            <a:r>
              <a:rPr lang="en-US" altLang="zh-CN" sz="4000" b="1" dirty="0" smtClean="0">
                <a:latin typeface="Cambria" panose="02040503050406030204" pitchFamily="18" charset="0"/>
                <a:ea typeface="Microsoft YaHei UI" panose="020B0503020204020204" pitchFamily="34" charset="-122"/>
              </a:rPr>
              <a:t>EXPERIMENTS</a:t>
            </a:r>
            <a:endParaRPr lang="en-US" sz="3200" b="1" dirty="0">
              <a:latin typeface="Cambria" panose="02040503050406030204" pitchFamily="18" charset="0"/>
              <a:ea typeface="Microsoft YaHei UI" panose="020B0503020204020204" pitchFamily="34" charset="-122"/>
            </a:endParaRPr>
          </a:p>
        </p:txBody>
      </p:sp>
      <p:pic>
        <p:nvPicPr>
          <p:cNvPr id="3" name="Picture 2"/>
          <p:cNvPicPr>
            <a:picLocks noChangeAspect="1"/>
          </p:cNvPicPr>
          <p:nvPr/>
        </p:nvPicPr>
        <p:blipFill>
          <a:blip r:embed="rId3"/>
          <a:stretch>
            <a:fillRect/>
          </a:stretch>
        </p:blipFill>
        <p:spPr>
          <a:xfrm>
            <a:off x="6948139" y="0"/>
            <a:ext cx="5243861" cy="6858000"/>
          </a:xfrm>
          <a:prstGeom prst="rect">
            <a:avLst/>
          </a:prstGeom>
        </p:spPr>
      </p:pic>
      <p:sp>
        <p:nvSpPr>
          <p:cNvPr id="4" name="文本框 3"/>
          <p:cNvSpPr txBox="1"/>
          <p:nvPr/>
        </p:nvSpPr>
        <p:spPr>
          <a:xfrm>
            <a:off x="360040" y="783663"/>
            <a:ext cx="6015002" cy="523220"/>
          </a:xfrm>
          <a:prstGeom prst="rect">
            <a:avLst/>
          </a:prstGeom>
          <a:noFill/>
        </p:spPr>
        <p:txBody>
          <a:bodyPr wrap="square" rtlCol="0">
            <a:spAutoFit/>
          </a:bodyPr>
          <a:lstStyle/>
          <a:p>
            <a:r>
              <a:rPr lang="en-US" altLang="zh-CN" sz="2800" dirty="0" smtClean="0">
                <a:latin typeface="Cambria" panose="02040503050406030204" pitchFamily="18" charset="0"/>
                <a:ea typeface="Cambria" panose="02040503050406030204" pitchFamily="18" charset="0"/>
              </a:rPr>
              <a:t>Word-level Generative Performance</a:t>
            </a:r>
            <a:endParaRPr lang="zh-CN" altLang="en-US" sz="2800" dirty="0">
              <a:latin typeface="Cambria" panose="02040503050406030204" pitchFamily="18" charset="0"/>
            </a:endParaRPr>
          </a:p>
        </p:txBody>
      </p:sp>
      <p:pic>
        <p:nvPicPr>
          <p:cNvPr id="2" name="图片 1"/>
          <p:cNvPicPr>
            <a:picLocks noChangeAspect="1"/>
          </p:cNvPicPr>
          <p:nvPr/>
        </p:nvPicPr>
        <p:blipFill>
          <a:blip r:embed="rId4"/>
          <a:stretch>
            <a:fillRect/>
          </a:stretch>
        </p:blipFill>
        <p:spPr>
          <a:xfrm>
            <a:off x="601349" y="1312274"/>
            <a:ext cx="5260551" cy="515019"/>
          </a:xfrm>
          <a:prstGeom prst="rect">
            <a:avLst/>
          </a:prstGeom>
        </p:spPr>
      </p:pic>
      <p:pic>
        <p:nvPicPr>
          <p:cNvPr id="5" name="图片 4"/>
          <p:cNvPicPr>
            <a:picLocks noChangeAspect="1"/>
          </p:cNvPicPr>
          <p:nvPr/>
        </p:nvPicPr>
        <p:blipFill>
          <a:blip r:embed="rId5"/>
          <a:stretch>
            <a:fillRect/>
          </a:stretch>
        </p:blipFill>
        <p:spPr>
          <a:xfrm>
            <a:off x="601349" y="1801052"/>
            <a:ext cx="1884274" cy="477031"/>
          </a:xfrm>
          <a:prstGeom prst="rect">
            <a:avLst/>
          </a:prstGeom>
        </p:spPr>
      </p:pic>
      <p:sp>
        <p:nvSpPr>
          <p:cNvPr id="6" name="矩形 5"/>
          <p:cNvSpPr/>
          <p:nvPr/>
        </p:nvSpPr>
        <p:spPr>
          <a:xfrm>
            <a:off x="119122" y="2278083"/>
            <a:ext cx="7054409" cy="4967514"/>
          </a:xfrm>
          <a:prstGeom prst="rect">
            <a:avLst/>
          </a:prstGeom>
        </p:spPr>
        <p:txBody>
          <a:bodyPr wrap="square">
            <a:spAutoFit/>
          </a:bodyPr>
          <a:lstStyle/>
          <a:p>
            <a:pPr marL="534988" indent="-534988">
              <a:lnSpc>
                <a:spcPct val="120000"/>
              </a:lnSpc>
              <a:buFont typeface="Wingdings" panose="05000000000000000000" pitchFamily="2" charset="2"/>
              <a:buChar char="l"/>
            </a:pPr>
            <a:r>
              <a:rPr lang="en-US" altLang="zh-CN" sz="2400" dirty="0" smtClean="0">
                <a:latin typeface="Cambria" panose="02040503050406030204" pitchFamily="18" charset="0"/>
                <a:ea typeface="Cambria" panose="02040503050406030204" pitchFamily="18" charset="0"/>
              </a:rPr>
              <a:t>Lower values are better for both PPL and WER.</a:t>
            </a:r>
          </a:p>
          <a:p>
            <a:pPr marL="534988" indent="-534988">
              <a:lnSpc>
                <a:spcPct val="120000"/>
              </a:lnSpc>
              <a:buFont typeface="Wingdings" panose="05000000000000000000" pitchFamily="2" charset="2"/>
              <a:buChar char="l"/>
            </a:pPr>
            <a:r>
              <a:rPr lang="en-US" altLang="zh-CN" sz="2400" dirty="0" smtClean="0">
                <a:latin typeface="Cambria" panose="02040503050406030204" pitchFamily="18" charset="0"/>
                <a:ea typeface="Cambria" panose="02040503050406030204" pitchFamily="18" charset="0"/>
              </a:rPr>
              <a:t>LC-VNDM achieves the lowest PPL and WER on the three datasets, with similar parameter size. </a:t>
            </a:r>
          </a:p>
          <a:p>
            <a:pPr marL="534988" indent="-534988">
              <a:lnSpc>
                <a:spcPct val="120000"/>
              </a:lnSpc>
              <a:buFont typeface="Wingdings" panose="05000000000000000000" pitchFamily="2" charset="2"/>
              <a:buChar char="l"/>
            </a:pPr>
            <a:r>
              <a:rPr lang="en-US" altLang="zh-CN" sz="2400" dirty="0" smtClean="0">
                <a:latin typeface="Cambria" panose="02040503050406030204" pitchFamily="18" charset="0"/>
                <a:ea typeface="Cambria" panose="02040503050406030204" pitchFamily="18" charset="0"/>
              </a:rPr>
              <a:t>LC-VNDM shows larger improvements when comparing with SEQ2SEQ, HRED and VHRED, while smaller improvements comparing with HVMN. </a:t>
            </a:r>
          </a:p>
          <a:p>
            <a:pPr marL="534988" indent="-534988">
              <a:lnSpc>
                <a:spcPct val="120000"/>
              </a:lnSpc>
              <a:buFont typeface="Wingdings" panose="05000000000000000000" pitchFamily="2" charset="2"/>
              <a:buChar char="l"/>
            </a:pPr>
            <a:r>
              <a:rPr lang="en-US" altLang="zh-CN" sz="2400" dirty="0" smtClean="0">
                <a:latin typeface="Cambria" panose="02040503050406030204" pitchFamily="18" charset="0"/>
                <a:ea typeface="Cambria" panose="02040503050406030204" pitchFamily="18" charset="0"/>
              </a:rPr>
              <a:t>LC-VNDM gains larger improvements on </a:t>
            </a:r>
            <a:r>
              <a:rPr lang="en-US" altLang="zh-CN" sz="2400" dirty="0" err="1" smtClean="0">
                <a:latin typeface="Cambria" panose="02040503050406030204" pitchFamily="18" charset="0"/>
                <a:ea typeface="Cambria" panose="02040503050406030204" pitchFamily="18" charset="0"/>
              </a:rPr>
              <a:t>DailyDialog</a:t>
            </a:r>
            <a:r>
              <a:rPr lang="en-US" altLang="zh-CN" sz="2400" dirty="0" smtClean="0">
                <a:latin typeface="Cambria" panose="02040503050406030204" pitchFamily="18" charset="0"/>
                <a:ea typeface="Cambria" panose="02040503050406030204" pitchFamily="18" charset="0"/>
              </a:rPr>
              <a:t> and Cornell while smaller improvements on Ubuntu. </a:t>
            </a:r>
            <a:br>
              <a:rPr lang="en-US" altLang="zh-CN" sz="2400" dirty="0" smtClean="0">
                <a:latin typeface="Cambria" panose="02040503050406030204" pitchFamily="18" charset="0"/>
                <a:ea typeface="Cambria" panose="02040503050406030204" pitchFamily="18" charset="0"/>
              </a:rPr>
            </a:br>
            <a:endParaRPr lang="en-US" altLang="zh-CN"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852870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70588" y="0"/>
            <a:ext cx="10245012" cy="1045273"/>
          </a:xfrm>
        </p:spPr>
        <p:txBody>
          <a:bodyPr>
            <a:normAutofit/>
          </a:bodyPr>
          <a:lstStyle/>
          <a:p>
            <a:r>
              <a:rPr lang="en-US" altLang="zh-CN" sz="4000" b="1" dirty="0" smtClean="0">
                <a:latin typeface="Cambria" panose="02040503050406030204" pitchFamily="18" charset="0"/>
                <a:ea typeface="Microsoft YaHei UI" panose="020B0503020204020204" pitchFamily="34" charset="-122"/>
              </a:rPr>
              <a:t>EXPERIMENTS</a:t>
            </a:r>
            <a:endParaRPr lang="en-US" sz="3200" b="1" dirty="0">
              <a:latin typeface="Cambria" panose="02040503050406030204" pitchFamily="18" charset="0"/>
              <a:ea typeface="Microsoft YaHei UI" panose="020B0503020204020204" pitchFamily="34" charset="-122"/>
            </a:endParaRPr>
          </a:p>
        </p:txBody>
      </p:sp>
      <p:pic>
        <p:nvPicPr>
          <p:cNvPr id="2" name="Picture 1"/>
          <p:cNvPicPr>
            <a:picLocks noChangeAspect="1"/>
          </p:cNvPicPr>
          <p:nvPr/>
        </p:nvPicPr>
        <p:blipFill>
          <a:blip r:embed="rId3"/>
          <a:stretch>
            <a:fillRect/>
          </a:stretch>
        </p:blipFill>
        <p:spPr>
          <a:xfrm>
            <a:off x="0" y="4149769"/>
            <a:ext cx="12192000" cy="2708231"/>
          </a:xfrm>
          <a:prstGeom prst="rect">
            <a:avLst/>
          </a:prstGeom>
        </p:spPr>
      </p:pic>
      <p:sp>
        <p:nvSpPr>
          <p:cNvPr id="4" name="文本框 3"/>
          <p:cNvSpPr txBox="1"/>
          <p:nvPr/>
        </p:nvSpPr>
        <p:spPr>
          <a:xfrm>
            <a:off x="360039" y="783663"/>
            <a:ext cx="7058191" cy="523220"/>
          </a:xfrm>
          <a:prstGeom prst="rect">
            <a:avLst/>
          </a:prstGeom>
          <a:noFill/>
        </p:spPr>
        <p:txBody>
          <a:bodyPr wrap="square" rtlCol="0">
            <a:spAutoFit/>
          </a:bodyPr>
          <a:lstStyle/>
          <a:p>
            <a:r>
              <a:rPr lang="en-US" altLang="zh-CN" sz="2800" dirty="0" smtClean="0">
                <a:latin typeface="Cambria" panose="02040503050406030204" pitchFamily="18" charset="0"/>
                <a:ea typeface="Cambria" panose="02040503050406030204" pitchFamily="18" charset="0"/>
              </a:rPr>
              <a:t>Sentence-level Generative Performance</a:t>
            </a:r>
            <a:endParaRPr lang="zh-CN" altLang="en-US" sz="2800" dirty="0">
              <a:latin typeface="Cambria" panose="02040503050406030204" pitchFamily="18" charset="0"/>
            </a:endParaRPr>
          </a:p>
        </p:txBody>
      </p:sp>
      <p:sp>
        <p:nvSpPr>
          <p:cNvPr id="6" name="矩形 5"/>
          <p:cNvSpPr/>
          <p:nvPr/>
        </p:nvSpPr>
        <p:spPr>
          <a:xfrm>
            <a:off x="405144" y="1306883"/>
            <a:ext cx="10928264" cy="3637919"/>
          </a:xfrm>
          <a:prstGeom prst="rect">
            <a:avLst/>
          </a:prstGeom>
        </p:spPr>
        <p:txBody>
          <a:bodyPr wrap="square">
            <a:spAutoFit/>
          </a:bodyPr>
          <a:lstStyle/>
          <a:p>
            <a:pPr marL="534988" indent="-534988">
              <a:lnSpc>
                <a:spcPct val="120000"/>
              </a:lnSpc>
              <a:buFont typeface="Wingdings" panose="05000000000000000000" pitchFamily="2" charset="2"/>
              <a:buChar char="l"/>
            </a:pPr>
            <a:r>
              <a:rPr lang="en-US" altLang="zh-CN" sz="2400" dirty="0">
                <a:latin typeface="Cambria" panose="02040503050406030204" pitchFamily="18" charset="0"/>
                <a:ea typeface="Cambria" panose="02040503050406030204" pitchFamily="18" charset="0"/>
              </a:rPr>
              <a:t>Comparing with non-latent-variable models (SEQ2SEQ and HRED), since they do not generalize and are limited in performance. LC-VNDM shows </a:t>
            </a:r>
            <a:r>
              <a:rPr lang="en-US" altLang="zh-CN" sz="2400" dirty="0" smtClean="0">
                <a:latin typeface="Cambria" panose="02040503050406030204" pitchFamily="18" charset="0"/>
                <a:ea typeface="Cambria" panose="02040503050406030204" pitchFamily="18" charset="0"/>
              </a:rPr>
              <a:t>stable improvements </a:t>
            </a:r>
            <a:r>
              <a:rPr lang="en-US" altLang="zh-CN" sz="2400" dirty="0">
                <a:latin typeface="Cambria" panose="02040503050406030204" pitchFamily="18" charset="0"/>
                <a:ea typeface="Cambria" panose="02040503050406030204" pitchFamily="18" charset="0"/>
              </a:rPr>
              <a:t>on topic similarities.</a:t>
            </a:r>
          </a:p>
          <a:p>
            <a:pPr marL="534988" indent="-534988">
              <a:lnSpc>
                <a:spcPct val="120000"/>
              </a:lnSpc>
              <a:buFont typeface="Wingdings" panose="05000000000000000000" pitchFamily="2" charset="2"/>
              <a:buChar char="l"/>
            </a:pPr>
            <a:r>
              <a:rPr lang="en-US" altLang="zh-CN" sz="2400" dirty="0">
                <a:latin typeface="Cambria" panose="02040503050406030204" pitchFamily="18" charset="0"/>
                <a:ea typeface="Cambria" panose="02040503050406030204" pitchFamily="18" charset="0"/>
              </a:rPr>
              <a:t>Comparing with latent variable models (VHRED and HVMN), LC-VNDM </a:t>
            </a:r>
            <a:r>
              <a:rPr lang="en-US" altLang="zh-CN" sz="2400" dirty="0" smtClean="0">
                <a:latin typeface="Cambria" panose="02040503050406030204" pitchFamily="18" charset="0"/>
                <a:ea typeface="Cambria" panose="02040503050406030204" pitchFamily="18" charset="0"/>
              </a:rPr>
              <a:t>also stably </a:t>
            </a:r>
            <a:r>
              <a:rPr lang="en-US" altLang="zh-CN" sz="2400" dirty="0">
                <a:latin typeface="Cambria" panose="02040503050406030204" pitchFamily="18" charset="0"/>
                <a:ea typeface="Cambria" panose="02040503050406030204" pitchFamily="18" charset="0"/>
              </a:rPr>
              <a:t>shows better semantic </a:t>
            </a:r>
            <a:r>
              <a:rPr lang="en-US" altLang="zh-CN" sz="2400" dirty="0" smtClean="0">
                <a:latin typeface="Cambria" panose="02040503050406030204" pitchFamily="18" charset="0"/>
                <a:ea typeface="Cambria" panose="02040503050406030204" pitchFamily="18" charset="0"/>
              </a:rPr>
              <a:t>consistency, which verifies the contributions of using a constrained latent distribution space.</a:t>
            </a:r>
            <a:r>
              <a:rPr lang="en-US" altLang="zh-CN" sz="2400" dirty="0">
                <a:latin typeface="Cambria" panose="02040503050406030204" pitchFamily="18" charset="0"/>
                <a:ea typeface="Cambria" panose="02040503050406030204" pitchFamily="18" charset="0"/>
              </a:rPr>
              <a:t/>
            </a:r>
            <a:br>
              <a:rPr lang="en-US" altLang="zh-CN" sz="2400" dirty="0">
                <a:latin typeface="Cambria" panose="02040503050406030204" pitchFamily="18" charset="0"/>
                <a:ea typeface="Cambria" panose="02040503050406030204" pitchFamily="18" charset="0"/>
              </a:rPr>
            </a:br>
            <a:r>
              <a:rPr lang="en-US" altLang="zh-CN" sz="2400" dirty="0"/>
              <a:t/>
            </a:r>
            <a:br>
              <a:rPr lang="en-US" altLang="zh-CN" sz="2400" dirty="0"/>
            </a:br>
            <a:endParaRPr lang="en-US" altLang="zh-CN"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24023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70588" y="0"/>
            <a:ext cx="10245012" cy="10452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smtClean="0">
                <a:latin typeface="Cambria" panose="02040503050406030204" pitchFamily="18" charset="0"/>
                <a:ea typeface="Microsoft YaHei UI" panose="020B0503020204020204" pitchFamily="34" charset="-122"/>
              </a:rPr>
              <a:t>EXPERIMENTS</a:t>
            </a:r>
            <a:endParaRPr lang="en-US" sz="3200" b="1" dirty="0">
              <a:latin typeface="Cambria" panose="02040503050406030204" pitchFamily="18" charset="0"/>
              <a:ea typeface="Microsoft YaHei UI" panose="020B0503020204020204" pitchFamily="34" charset="-122"/>
            </a:endParaRPr>
          </a:p>
        </p:txBody>
      </p:sp>
      <p:pic>
        <p:nvPicPr>
          <p:cNvPr id="5" name="Picture 4"/>
          <p:cNvPicPr>
            <a:picLocks noChangeAspect="1"/>
          </p:cNvPicPr>
          <p:nvPr/>
        </p:nvPicPr>
        <p:blipFill>
          <a:blip r:embed="rId3"/>
          <a:stretch>
            <a:fillRect/>
          </a:stretch>
        </p:blipFill>
        <p:spPr>
          <a:xfrm>
            <a:off x="4938792" y="332849"/>
            <a:ext cx="6691745" cy="2301021"/>
          </a:xfrm>
          <a:prstGeom prst="rect">
            <a:avLst/>
          </a:prstGeom>
        </p:spPr>
      </p:pic>
      <p:sp>
        <p:nvSpPr>
          <p:cNvPr id="4" name="文本框 3"/>
          <p:cNvSpPr txBox="1"/>
          <p:nvPr/>
        </p:nvSpPr>
        <p:spPr>
          <a:xfrm>
            <a:off x="360039" y="783663"/>
            <a:ext cx="7058191" cy="523220"/>
          </a:xfrm>
          <a:prstGeom prst="rect">
            <a:avLst/>
          </a:prstGeom>
          <a:noFill/>
        </p:spPr>
        <p:txBody>
          <a:bodyPr wrap="square" rtlCol="0">
            <a:spAutoFit/>
          </a:bodyPr>
          <a:lstStyle/>
          <a:p>
            <a:r>
              <a:rPr lang="en-US" altLang="zh-CN" sz="2800" dirty="0" smtClean="0">
                <a:latin typeface="Cambria" panose="02040503050406030204" pitchFamily="18" charset="0"/>
                <a:ea typeface="Cambria" panose="02040503050406030204" pitchFamily="18" charset="0"/>
              </a:rPr>
              <a:t>Human Evaluation Results</a:t>
            </a:r>
            <a:endParaRPr lang="zh-CN" altLang="en-US" sz="2800" dirty="0">
              <a:latin typeface="Cambria" panose="02040503050406030204" pitchFamily="18" charset="0"/>
            </a:endParaRPr>
          </a:p>
        </p:txBody>
      </p:sp>
      <p:sp>
        <p:nvSpPr>
          <p:cNvPr id="6" name="矩形 5"/>
          <p:cNvSpPr/>
          <p:nvPr/>
        </p:nvSpPr>
        <p:spPr>
          <a:xfrm>
            <a:off x="628077" y="3084684"/>
            <a:ext cx="10928264" cy="3194721"/>
          </a:xfrm>
          <a:prstGeom prst="rect">
            <a:avLst/>
          </a:prstGeom>
        </p:spPr>
        <p:txBody>
          <a:bodyPr wrap="square">
            <a:spAutoFit/>
          </a:bodyPr>
          <a:lstStyle/>
          <a:p>
            <a:pPr marL="534988" indent="-534988">
              <a:lnSpc>
                <a:spcPct val="120000"/>
              </a:lnSpc>
              <a:buFont typeface="Wingdings" panose="05000000000000000000" pitchFamily="2" charset="2"/>
              <a:buChar char="l"/>
            </a:pPr>
            <a:r>
              <a:rPr lang="en-US" altLang="zh-CN" sz="2400" dirty="0" smtClean="0">
                <a:latin typeface="Cambria" panose="02040503050406030204" pitchFamily="18" charset="0"/>
                <a:ea typeface="Cambria" panose="02040503050406030204" pitchFamily="18" charset="0"/>
              </a:rPr>
              <a:t>LC-VNDM </a:t>
            </a:r>
            <a:r>
              <a:rPr lang="en-US" altLang="zh-CN" sz="2400" dirty="0">
                <a:latin typeface="Cambria" panose="02040503050406030204" pitchFamily="18" charset="0"/>
                <a:ea typeface="Cambria" panose="02040503050406030204" pitchFamily="18" charset="0"/>
              </a:rPr>
              <a:t>subjectively outperforms the </a:t>
            </a:r>
            <a:r>
              <a:rPr lang="en-US" altLang="zh-CN" sz="2400" dirty="0" smtClean="0">
                <a:latin typeface="Cambria" panose="02040503050406030204" pitchFamily="18" charset="0"/>
                <a:ea typeface="Cambria" panose="02040503050406030204" pitchFamily="18" charset="0"/>
              </a:rPr>
              <a:t>baselines.</a:t>
            </a:r>
          </a:p>
          <a:p>
            <a:pPr marL="534988" indent="-534988">
              <a:lnSpc>
                <a:spcPct val="120000"/>
              </a:lnSpc>
              <a:buFont typeface="Wingdings" panose="05000000000000000000" pitchFamily="2" charset="2"/>
              <a:buChar char="l"/>
            </a:pPr>
            <a:r>
              <a:rPr lang="en-US" altLang="zh-CN" sz="2400" dirty="0">
                <a:latin typeface="Cambria" panose="02040503050406030204" pitchFamily="18" charset="0"/>
                <a:ea typeface="Cambria" panose="02040503050406030204" pitchFamily="18" charset="0"/>
              </a:rPr>
              <a:t>Comparing with non-latent-variable models (SEQ2SEQ and HRED), LC-VNDM shows huge advantages in all aspects, especially in diversity</a:t>
            </a:r>
            <a:r>
              <a:rPr lang="en-US" altLang="zh-CN" sz="2400" dirty="0" smtClean="0">
                <a:latin typeface="Cambria" panose="02040503050406030204" pitchFamily="18" charset="0"/>
                <a:ea typeface="Cambria" panose="02040503050406030204" pitchFamily="18" charset="0"/>
              </a:rPr>
              <a:t>.</a:t>
            </a:r>
          </a:p>
          <a:p>
            <a:pPr marL="534988" indent="-534988">
              <a:lnSpc>
                <a:spcPct val="120000"/>
              </a:lnSpc>
              <a:buFont typeface="Wingdings" panose="05000000000000000000" pitchFamily="2" charset="2"/>
              <a:buChar char="l"/>
            </a:pPr>
            <a:r>
              <a:rPr lang="en-US" altLang="zh-CN" sz="2400" dirty="0">
                <a:latin typeface="Cambria" panose="02040503050406030204" pitchFamily="18" charset="0"/>
                <a:ea typeface="Cambria" panose="02040503050406030204" pitchFamily="18" charset="0"/>
              </a:rPr>
              <a:t>Comparing LC-VNDM and VHRED, it shows </a:t>
            </a:r>
            <a:r>
              <a:rPr lang="en-US" altLang="zh-CN" sz="2400" dirty="0" smtClean="0">
                <a:latin typeface="Cambria" panose="02040503050406030204" pitchFamily="18" charset="0"/>
                <a:ea typeface="Cambria" panose="02040503050406030204" pitchFamily="18" charset="0"/>
              </a:rPr>
              <a:t>improvements mainly </a:t>
            </a:r>
            <a:r>
              <a:rPr lang="en-US" altLang="zh-CN" sz="2400" dirty="0">
                <a:latin typeface="Cambria" panose="02040503050406030204" pitchFamily="18" charset="0"/>
                <a:ea typeface="Cambria" panose="02040503050406030204" pitchFamily="18" charset="0"/>
              </a:rPr>
              <a:t>in in-formativeness, which proves the eﬀectiveness of preserving latent </a:t>
            </a:r>
            <a:r>
              <a:rPr lang="en-US" altLang="zh-CN" sz="2400" dirty="0" smtClean="0">
                <a:latin typeface="Cambria" panose="02040503050406030204" pitchFamily="18" charset="0"/>
                <a:ea typeface="Cambria" panose="02040503050406030204" pitchFamily="18" charset="0"/>
              </a:rPr>
              <a:t>information. </a:t>
            </a:r>
            <a:endParaRPr lang="en-US" altLang="zh-CN" sz="2400" dirty="0" smtClean="0"/>
          </a:p>
          <a:p>
            <a:pPr marL="534988" indent="-534988">
              <a:lnSpc>
                <a:spcPct val="120000"/>
              </a:lnSpc>
              <a:buFont typeface="Wingdings" panose="05000000000000000000" pitchFamily="2" charset="2"/>
              <a:buChar char="l"/>
            </a:pPr>
            <a:r>
              <a:rPr lang="en-US" altLang="zh-CN" sz="2400" dirty="0">
                <a:latin typeface="Cambria" panose="02040503050406030204" pitchFamily="18" charset="0"/>
                <a:ea typeface="Cambria" panose="02040503050406030204" pitchFamily="18" charset="0"/>
              </a:rPr>
              <a:t>Comparing LC-VNDM and HVMN, they are basically comparable, however, our LC-VNDM still appears to be slightly better than HVMN. </a:t>
            </a:r>
          </a:p>
        </p:txBody>
      </p:sp>
    </p:spTree>
    <p:extLst>
      <p:ext uri="{BB962C8B-B14F-4D97-AF65-F5344CB8AC3E}">
        <p14:creationId xmlns:p14="http://schemas.microsoft.com/office/powerpoint/2010/main" val="2417844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a:spLocks noGrp="1"/>
          </p:cNvSpPr>
          <p:nvPr>
            <p:ph type="title"/>
          </p:nvPr>
        </p:nvSpPr>
        <p:spPr>
          <a:xfrm>
            <a:off x="270588" y="0"/>
            <a:ext cx="10245012" cy="1045273"/>
          </a:xfrm>
        </p:spPr>
        <p:txBody>
          <a:bodyPr>
            <a:normAutofit/>
          </a:bodyPr>
          <a:lstStyle/>
          <a:p>
            <a:r>
              <a:rPr lang="en-US" altLang="zh-CN" sz="4000" b="1" dirty="0" smtClean="0">
                <a:latin typeface="Cambria" panose="02040503050406030204" pitchFamily="18" charset="0"/>
                <a:ea typeface="Microsoft YaHei UI" panose="020B0503020204020204" pitchFamily="34" charset="-122"/>
              </a:rPr>
              <a:t>EXPERIMENTS</a:t>
            </a:r>
            <a:endParaRPr lang="en-US" sz="3200" b="1" dirty="0">
              <a:latin typeface="Cambria" panose="02040503050406030204" pitchFamily="18" charset="0"/>
              <a:ea typeface="Microsoft YaHei UI" panose="020B0503020204020204" pitchFamily="34" charset="-122"/>
            </a:endParaRPr>
          </a:p>
        </p:txBody>
      </p:sp>
      <p:pic>
        <p:nvPicPr>
          <p:cNvPr id="4" name="Picture 3"/>
          <p:cNvPicPr>
            <a:picLocks noChangeAspect="1"/>
          </p:cNvPicPr>
          <p:nvPr/>
        </p:nvPicPr>
        <p:blipFill>
          <a:blip r:embed="rId3"/>
          <a:stretch>
            <a:fillRect/>
          </a:stretch>
        </p:blipFill>
        <p:spPr>
          <a:xfrm>
            <a:off x="4330401" y="0"/>
            <a:ext cx="6818767" cy="3795716"/>
          </a:xfrm>
          <a:prstGeom prst="rect">
            <a:avLst/>
          </a:prstGeom>
        </p:spPr>
      </p:pic>
      <p:sp>
        <p:nvSpPr>
          <p:cNvPr id="2" name="矩形 1"/>
          <p:cNvSpPr/>
          <p:nvPr/>
        </p:nvSpPr>
        <p:spPr>
          <a:xfrm>
            <a:off x="568762" y="3875229"/>
            <a:ext cx="10970570" cy="2904578"/>
          </a:xfrm>
          <a:prstGeom prst="rect">
            <a:avLst/>
          </a:prstGeom>
        </p:spPr>
        <p:txBody>
          <a:bodyPr wrap="square">
            <a:spAutoFit/>
          </a:bodyPr>
          <a:lstStyle/>
          <a:p>
            <a:pPr marL="342900" indent="-342900">
              <a:lnSpc>
                <a:spcPct val="110000"/>
              </a:lnSpc>
              <a:buFont typeface="Wingdings" panose="05000000000000000000" pitchFamily="2" charset="2"/>
              <a:buChar char="l"/>
            </a:pPr>
            <a:r>
              <a:rPr lang="en-US" altLang="zh-CN" sz="2400" dirty="0" smtClean="0">
                <a:solidFill>
                  <a:srgbClr val="000000"/>
                </a:solidFill>
                <a:latin typeface="Cambria" panose="02040503050406030204" pitchFamily="18" charset="0"/>
                <a:ea typeface="Cambria" panose="02040503050406030204" pitchFamily="18" charset="0"/>
              </a:rPr>
              <a:t>When generalizing </a:t>
            </a:r>
            <a:r>
              <a:rPr lang="en-US" altLang="zh-CN" sz="2400" dirty="0">
                <a:solidFill>
                  <a:srgbClr val="000000"/>
                </a:solidFill>
                <a:latin typeface="Cambria" panose="02040503050406030204" pitchFamily="18" charset="0"/>
                <a:ea typeface="Cambria" panose="02040503050406030204" pitchFamily="18" charset="0"/>
              </a:rPr>
              <a:t>to largescale unseen cases, our methods are highly likely to obtain </a:t>
            </a:r>
            <a:r>
              <a:rPr lang="en-US" altLang="zh-CN" sz="2400" dirty="0" smtClean="0">
                <a:solidFill>
                  <a:srgbClr val="000000"/>
                </a:solidFill>
                <a:latin typeface="Cambria" panose="02040503050406030204" pitchFamily="18" charset="0"/>
                <a:ea typeface="Cambria" panose="02040503050406030204" pitchFamily="18" charset="0"/>
              </a:rPr>
              <a:t>a meaningful </a:t>
            </a:r>
            <a:r>
              <a:rPr lang="en-US" altLang="zh-CN" sz="2400" dirty="0">
                <a:solidFill>
                  <a:srgbClr val="000000"/>
                </a:solidFill>
                <a:latin typeface="Cambria" panose="02040503050406030204" pitchFamily="18" charset="0"/>
                <a:ea typeface="Cambria" panose="02040503050406030204" pitchFamily="18" charset="0"/>
              </a:rPr>
              <a:t>latent sample and generate good responses.</a:t>
            </a:r>
            <a:r>
              <a:rPr lang="en-US" altLang="zh-CN" sz="2400" dirty="0">
                <a:latin typeface="Cambria" panose="02040503050406030204" pitchFamily="18" charset="0"/>
                <a:ea typeface="Cambria" panose="02040503050406030204" pitchFamily="18" charset="0"/>
              </a:rPr>
              <a:t> </a:t>
            </a:r>
            <a:endParaRPr lang="en-US" altLang="zh-CN" sz="2400" dirty="0" smtClean="0">
              <a:latin typeface="Cambria" panose="02040503050406030204" pitchFamily="18" charset="0"/>
              <a:ea typeface="Cambria" panose="02040503050406030204" pitchFamily="18" charset="0"/>
            </a:endParaRPr>
          </a:p>
          <a:p>
            <a:pPr marL="342900" indent="-342900">
              <a:lnSpc>
                <a:spcPct val="110000"/>
              </a:lnSpc>
              <a:buFont typeface="Wingdings" panose="05000000000000000000" pitchFamily="2" charset="2"/>
              <a:buChar char="l"/>
            </a:pPr>
            <a:r>
              <a:rPr lang="en-US" altLang="zh-CN" sz="2400" dirty="0" smtClean="0">
                <a:latin typeface="Cambria" panose="02040503050406030204" pitchFamily="18" charset="0"/>
                <a:ea typeface="Cambria" panose="02040503050406030204" pitchFamily="18" charset="0"/>
              </a:rPr>
              <a:t>For the left, </a:t>
            </a:r>
            <a:r>
              <a:rPr lang="en-US" altLang="zh-CN" sz="2400" dirty="0">
                <a:latin typeface="Cambria" panose="02040503050406030204" pitchFamily="18" charset="0"/>
                <a:ea typeface="Cambria" panose="02040503050406030204" pitchFamily="18" charset="0"/>
              </a:rPr>
              <a:t>crucial features represented by samples are overly-concentrated with large blank meaningless </a:t>
            </a:r>
            <a:r>
              <a:rPr lang="en-US" altLang="zh-CN" sz="2400" dirty="0" smtClean="0">
                <a:latin typeface="Cambria" panose="02040503050406030204" pitchFamily="18" charset="0"/>
                <a:ea typeface="Cambria" panose="02040503050406030204" pitchFamily="18" charset="0"/>
              </a:rPr>
              <a:t>region, while in the right, the learned samples </a:t>
            </a:r>
            <a:r>
              <a:rPr lang="en-US" altLang="zh-CN" sz="2400" dirty="0">
                <a:latin typeface="Cambria" panose="02040503050406030204" pitchFamily="18" charset="0"/>
                <a:ea typeface="Cambria" panose="02040503050406030204" pitchFamily="18" charset="0"/>
              </a:rPr>
              <a:t>appear much denser in a relatively small </a:t>
            </a:r>
            <a:r>
              <a:rPr lang="en-US" altLang="zh-CN" sz="2400" dirty="0" smtClean="0">
                <a:latin typeface="Cambria" panose="02040503050406030204" pitchFamily="18" charset="0"/>
                <a:ea typeface="Cambria" panose="02040503050406030204" pitchFamily="18" charset="0"/>
              </a:rPr>
              <a:t>space.</a:t>
            </a:r>
          </a:p>
          <a:p>
            <a:pPr marL="342900" indent="-342900">
              <a:lnSpc>
                <a:spcPct val="110000"/>
              </a:lnSpc>
              <a:buFont typeface="Wingdings" panose="05000000000000000000" pitchFamily="2" charset="2"/>
              <a:buChar char="l"/>
            </a:pPr>
            <a:r>
              <a:rPr lang="en-US" altLang="zh-CN" sz="2400" dirty="0" smtClean="0">
                <a:latin typeface="Cambria" panose="02040503050406030204" pitchFamily="18" charset="0"/>
                <a:ea typeface="Cambria" panose="02040503050406030204" pitchFamily="18" charset="0"/>
              </a:rPr>
              <a:t>The left generally </a:t>
            </a:r>
            <a:r>
              <a:rPr lang="en-US" altLang="zh-CN" sz="2400" dirty="0">
                <a:latin typeface="Cambria" panose="02040503050406030204" pitchFamily="18" charset="0"/>
                <a:ea typeface="Cambria" panose="02040503050406030204" pitchFamily="18" charset="0"/>
              </a:rPr>
              <a:t>consider </a:t>
            </a:r>
            <a:r>
              <a:rPr lang="en-US" altLang="zh-CN" sz="2400" dirty="0" smtClean="0">
                <a:latin typeface="Cambria" panose="02040503050406030204" pitchFamily="18" charset="0"/>
                <a:ea typeface="Cambria" panose="02040503050406030204" pitchFamily="18" charset="0"/>
              </a:rPr>
              <a:t>each case </a:t>
            </a:r>
            <a:r>
              <a:rPr lang="en-US" altLang="zh-CN" sz="2400" dirty="0">
                <a:latin typeface="Cambria" panose="02040503050406030204" pitchFamily="18" charset="0"/>
                <a:ea typeface="Cambria" panose="02040503050406030204" pitchFamily="18" charset="0"/>
              </a:rPr>
              <a:t>as a </a:t>
            </a:r>
            <a:r>
              <a:rPr lang="en-US" altLang="zh-CN" sz="2400" dirty="0" smtClean="0">
                <a:latin typeface="Cambria" panose="02040503050406030204" pitchFamily="18" charset="0"/>
                <a:ea typeface="Cambria" panose="02040503050406030204" pitchFamily="18" charset="0"/>
              </a:rPr>
              <a:t>single cluster.</a:t>
            </a:r>
            <a:r>
              <a:rPr lang="en-US" altLang="zh-CN" sz="2400" dirty="0">
                <a:latin typeface="Cambria" panose="02040503050406030204" pitchFamily="18" charset="0"/>
                <a:ea typeface="Cambria" panose="02040503050406030204" pitchFamily="18" charset="0"/>
              </a:rPr>
              <a:t> </a:t>
            </a:r>
            <a:r>
              <a:rPr lang="en-US" altLang="zh-CN" sz="2400" dirty="0" smtClean="0">
                <a:latin typeface="Cambria" panose="02040503050406030204" pitchFamily="18" charset="0"/>
                <a:ea typeface="Cambria" panose="02040503050406030204" pitchFamily="18" charset="0"/>
              </a:rPr>
              <a:t>The </a:t>
            </a:r>
            <a:r>
              <a:rPr lang="en-US" altLang="zh-CN" sz="2400" dirty="0">
                <a:latin typeface="Cambria" panose="02040503050406030204" pitchFamily="18" charset="0"/>
                <a:ea typeface="Cambria" panose="02040503050406030204" pitchFamily="18" charset="0"/>
              </a:rPr>
              <a:t>right latent space processes and abstract the cases to </a:t>
            </a:r>
            <a:r>
              <a:rPr lang="en-US" altLang="zh-CN" sz="2400" dirty="0" smtClean="0">
                <a:latin typeface="Cambria" panose="02040503050406030204" pitchFamily="18" charset="0"/>
                <a:ea typeface="Cambria" panose="02040503050406030204" pitchFamily="18" charset="0"/>
              </a:rPr>
              <a:t>a large </a:t>
            </a:r>
            <a:r>
              <a:rPr lang="en-US" altLang="zh-CN" sz="2400" dirty="0">
                <a:latin typeface="Cambria" panose="02040503050406030204" pitchFamily="18" charset="0"/>
                <a:ea typeface="Cambria" panose="02040503050406030204" pitchFamily="18" charset="0"/>
              </a:rPr>
              <a:t>extent. </a:t>
            </a:r>
            <a:endParaRPr lang="zh-CN" altLang="en-US" sz="2400" dirty="0">
              <a:latin typeface="Cambria" panose="02040503050406030204" pitchFamily="18" charset="0"/>
            </a:endParaRPr>
          </a:p>
        </p:txBody>
      </p:sp>
      <p:sp>
        <p:nvSpPr>
          <p:cNvPr id="5" name="文本框 4"/>
          <p:cNvSpPr txBox="1"/>
          <p:nvPr/>
        </p:nvSpPr>
        <p:spPr>
          <a:xfrm>
            <a:off x="270588" y="783663"/>
            <a:ext cx="7058191" cy="523220"/>
          </a:xfrm>
          <a:prstGeom prst="rect">
            <a:avLst/>
          </a:prstGeom>
          <a:noFill/>
        </p:spPr>
        <p:txBody>
          <a:bodyPr wrap="square" rtlCol="0">
            <a:spAutoFit/>
          </a:bodyPr>
          <a:lstStyle/>
          <a:p>
            <a:r>
              <a:rPr lang="en-US" altLang="zh-CN" sz="2800" dirty="0" smtClean="0">
                <a:latin typeface="Cambria" panose="02040503050406030204" pitchFamily="18" charset="0"/>
                <a:ea typeface="Cambria" panose="02040503050406030204" pitchFamily="18" charset="0"/>
              </a:rPr>
              <a:t>Visualization of Latent Space</a:t>
            </a:r>
            <a:endParaRPr lang="zh-CN" altLang="en-US" sz="2800" dirty="0">
              <a:latin typeface="Cambria" panose="02040503050406030204" pitchFamily="18" charset="0"/>
            </a:endParaRPr>
          </a:p>
        </p:txBody>
      </p:sp>
    </p:spTree>
    <p:extLst>
      <p:ext uri="{BB962C8B-B14F-4D97-AF65-F5344CB8AC3E}">
        <p14:creationId xmlns:p14="http://schemas.microsoft.com/office/powerpoint/2010/main" val="6187483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270588" y="0"/>
            <a:ext cx="10245012" cy="1045273"/>
          </a:xfrm>
        </p:spPr>
        <p:txBody>
          <a:bodyPr>
            <a:normAutofit/>
          </a:bodyPr>
          <a:lstStyle/>
          <a:p>
            <a:r>
              <a:rPr lang="en-US" altLang="zh-CN" sz="4000" b="1" dirty="0" smtClean="0">
                <a:latin typeface="Cambria" panose="02040503050406030204" pitchFamily="18" charset="0"/>
                <a:ea typeface="Microsoft YaHei UI" panose="020B0503020204020204" pitchFamily="34" charset="-122"/>
              </a:rPr>
              <a:t>EXPERIMENTS</a:t>
            </a:r>
            <a:endParaRPr lang="en-US" sz="3200" b="1" dirty="0">
              <a:latin typeface="Cambria" panose="02040503050406030204" pitchFamily="18" charset="0"/>
              <a:ea typeface="Microsoft YaHei UI" panose="020B0503020204020204" pitchFamily="34" charset="-122"/>
            </a:endParaRPr>
          </a:p>
        </p:txBody>
      </p:sp>
      <p:pic>
        <p:nvPicPr>
          <p:cNvPr id="4" name="Picture 3"/>
          <p:cNvPicPr>
            <a:picLocks noChangeAspect="1"/>
          </p:cNvPicPr>
          <p:nvPr/>
        </p:nvPicPr>
        <p:blipFill>
          <a:blip r:embed="rId3"/>
          <a:stretch>
            <a:fillRect/>
          </a:stretch>
        </p:blipFill>
        <p:spPr>
          <a:xfrm>
            <a:off x="400049" y="833803"/>
            <a:ext cx="10889273" cy="6049597"/>
          </a:xfrm>
          <a:prstGeom prst="rect">
            <a:avLst/>
          </a:prstGeom>
        </p:spPr>
      </p:pic>
      <p:sp>
        <p:nvSpPr>
          <p:cNvPr id="5" name="文本框 4"/>
          <p:cNvSpPr txBox="1"/>
          <p:nvPr/>
        </p:nvSpPr>
        <p:spPr>
          <a:xfrm>
            <a:off x="4136910" y="223782"/>
            <a:ext cx="7058191" cy="523220"/>
          </a:xfrm>
          <a:prstGeom prst="rect">
            <a:avLst/>
          </a:prstGeom>
          <a:noFill/>
        </p:spPr>
        <p:txBody>
          <a:bodyPr wrap="square" rtlCol="0">
            <a:spAutoFit/>
          </a:bodyPr>
          <a:lstStyle/>
          <a:p>
            <a:r>
              <a:rPr lang="en-US" altLang="zh-CN" sz="2800" dirty="0" smtClean="0">
                <a:latin typeface="Cambria" panose="02040503050406030204" pitchFamily="18" charset="0"/>
                <a:ea typeface="Cambria" panose="02040503050406030204" pitchFamily="18" charset="0"/>
              </a:rPr>
              <a:t>Qualitative Analysis with Cases</a:t>
            </a:r>
            <a:endParaRPr lang="zh-CN" altLang="en-US" sz="2800" dirty="0">
              <a:latin typeface="Cambria" panose="02040503050406030204" pitchFamily="18" charset="0"/>
            </a:endParaRPr>
          </a:p>
        </p:txBody>
      </p:sp>
    </p:spTree>
    <p:extLst>
      <p:ext uri="{BB962C8B-B14F-4D97-AF65-F5344CB8AC3E}">
        <p14:creationId xmlns:p14="http://schemas.microsoft.com/office/powerpoint/2010/main" val="6344399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p:cNvSpPr>
            <a:spLocks noGrp="1"/>
          </p:cNvSpPr>
          <p:nvPr>
            <p:ph type="title"/>
          </p:nvPr>
        </p:nvSpPr>
        <p:spPr>
          <a:xfrm>
            <a:off x="270588" y="0"/>
            <a:ext cx="10245012" cy="1045273"/>
          </a:xfrm>
        </p:spPr>
        <p:txBody>
          <a:bodyPr>
            <a:normAutofit/>
          </a:bodyPr>
          <a:lstStyle/>
          <a:p>
            <a:r>
              <a:rPr lang="en-US" altLang="zh-CN" sz="4000" b="1" dirty="0" smtClean="0">
                <a:latin typeface="Cambria" panose="02040503050406030204" pitchFamily="18" charset="0"/>
                <a:ea typeface="Microsoft YaHei UI" panose="020B0503020204020204" pitchFamily="34" charset="-122"/>
              </a:rPr>
              <a:t>EXPERIMENTS</a:t>
            </a:r>
            <a:endParaRPr lang="en-US" sz="3200" b="1" dirty="0">
              <a:latin typeface="Cambria" panose="02040503050406030204" pitchFamily="18" charset="0"/>
              <a:ea typeface="Microsoft YaHei UI" panose="020B0503020204020204" pitchFamily="34" charset="-122"/>
            </a:endParaRPr>
          </a:p>
        </p:txBody>
      </p:sp>
      <p:sp>
        <p:nvSpPr>
          <p:cNvPr id="5" name="文本框 4"/>
          <p:cNvSpPr txBox="1"/>
          <p:nvPr/>
        </p:nvSpPr>
        <p:spPr>
          <a:xfrm>
            <a:off x="270588" y="879765"/>
            <a:ext cx="7058191" cy="523220"/>
          </a:xfrm>
          <a:prstGeom prst="rect">
            <a:avLst/>
          </a:prstGeom>
          <a:noFill/>
        </p:spPr>
        <p:txBody>
          <a:bodyPr wrap="square" rtlCol="0">
            <a:spAutoFit/>
          </a:bodyPr>
          <a:lstStyle/>
          <a:p>
            <a:r>
              <a:rPr lang="en-US" altLang="zh-CN" sz="2800" dirty="0" smtClean="0">
                <a:latin typeface="Cambria" panose="02040503050406030204" pitchFamily="18" charset="0"/>
                <a:ea typeface="Cambria" panose="02040503050406030204" pitchFamily="18" charset="0"/>
              </a:rPr>
              <a:t>Qualitative Analysis with Cases</a:t>
            </a:r>
            <a:endParaRPr lang="zh-CN" altLang="en-US" sz="2800" dirty="0">
              <a:latin typeface="Cambria" panose="02040503050406030204" pitchFamily="18" charset="0"/>
            </a:endParaRPr>
          </a:p>
        </p:txBody>
      </p:sp>
      <p:sp>
        <p:nvSpPr>
          <p:cNvPr id="6" name="矩形 5"/>
          <p:cNvSpPr/>
          <p:nvPr/>
        </p:nvSpPr>
        <p:spPr>
          <a:xfrm>
            <a:off x="934277" y="1664692"/>
            <a:ext cx="9581323" cy="4524315"/>
          </a:xfrm>
          <a:prstGeom prst="rect">
            <a:avLst/>
          </a:prstGeom>
        </p:spPr>
        <p:txBody>
          <a:bodyPr wrap="square">
            <a:spAutoFit/>
          </a:bodyPr>
          <a:lstStyle/>
          <a:p>
            <a:pPr marL="534988" indent="-534988">
              <a:lnSpc>
                <a:spcPct val="120000"/>
              </a:lnSpc>
              <a:buFont typeface="Wingdings" panose="05000000000000000000" pitchFamily="2" charset="2"/>
              <a:buChar char="l"/>
            </a:pPr>
            <a:r>
              <a:rPr lang="en-US" altLang="zh-CN" sz="2400" dirty="0" smtClean="0">
                <a:latin typeface="Cambria" panose="02040503050406030204" pitchFamily="18" charset="0"/>
                <a:ea typeface="Cambria" panose="02040503050406030204" pitchFamily="18" charset="0"/>
              </a:rPr>
              <a:t>Ours </a:t>
            </a:r>
            <a:r>
              <a:rPr lang="en-US" altLang="zh-CN" sz="2400" dirty="0">
                <a:latin typeface="Cambria" panose="02040503050406030204" pitchFamily="18" charset="0"/>
                <a:ea typeface="Cambria" panose="02040503050406030204" pitchFamily="18" charset="0"/>
              </a:rPr>
              <a:t>appear to be even longer and more informative than those from the other models </a:t>
            </a:r>
            <a:r>
              <a:rPr lang="en-US" altLang="zh-CN" sz="2400" dirty="0" smtClean="0">
                <a:latin typeface="Cambria" panose="02040503050406030204" pitchFamily="18" charset="0"/>
                <a:ea typeface="Cambria" panose="02040503050406030204" pitchFamily="18" charset="0"/>
              </a:rPr>
              <a:t>.</a:t>
            </a:r>
          </a:p>
          <a:p>
            <a:pPr marL="534988" indent="-534988">
              <a:lnSpc>
                <a:spcPct val="120000"/>
              </a:lnSpc>
              <a:buFont typeface="Wingdings" panose="05000000000000000000" pitchFamily="2" charset="2"/>
              <a:buChar char="l"/>
            </a:pPr>
            <a:r>
              <a:rPr lang="en-US" altLang="zh-CN" sz="2400" dirty="0">
                <a:latin typeface="Cambria" panose="02040503050406030204" pitchFamily="18" charset="0"/>
                <a:ea typeface="Cambria" panose="02040503050406030204" pitchFamily="18" charset="0"/>
              </a:rPr>
              <a:t>Our LC-VNDM appears to be good at generating responses with more specific information, since as is annotated by underlines, the rare words occur more frequently. </a:t>
            </a:r>
            <a:endParaRPr lang="en-US" altLang="zh-CN" sz="2400" dirty="0" smtClean="0">
              <a:latin typeface="Cambria" panose="02040503050406030204" pitchFamily="18" charset="0"/>
              <a:ea typeface="Cambria" panose="02040503050406030204" pitchFamily="18" charset="0"/>
            </a:endParaRPr>
          </a:p>
          <a:p>
            <a:pPr marL="534988" indent="-534988">
              <a:lnSpc>
                <a:spcPct val="120000"/>
              </a:lnSpc>
              <a:buFont typeface="Wingdings" panose="05000000000000000000" pitchFamily="2" charset="2"/>
              <a:buChar char="l"/>
            </a:pPr>
            <a:r>
              <a:rPr lang="en-US" altLang="zh-CN" sz="2400" dirty="0">
                <a:latin typeface="Cambria" panose="02040503050406030204" pitchFamily="18" charset="0"/>
                <a:ea typeface="Cambria" panose="02040503050406030204" pitchFamily="18" charset="0"/>
              </a:rPr>
              <a:t>VNDM shows good semantic consistency than others. </a:t>
            </a:r>
            <a:r>
              <a:rPr lang="en-US" altLang="zh-CN" sz="2400" dirty="0" smtClean="0">
                <a:latin typeface="Cambria" panose="02040503050406030204" pitchFamily="18" charset="0"/>
                <a:ea typeface="Cambria" panose="02040503050406030204" pitchFamily="18" charset="0"/>
              </a:rPr>
              <a:t>The</a:t>
            </a:r>
            <a:r>
              <a:rPr lang="en-US" altLang="zh-CN" sz="2400" dirty="0">
                <a:latin typeface="Cambria" panose="02040503050406030204" pitchFamily="18" charset="0"/>
                <a:ea typeface="Cambria" panose="02040503050406030204" pitchFamily="18" charset="0"/>
              </a:rPr>
              <a:t> </a:t>
            </a:r>
            <a:r>
              <a:rPr lang="en-US" altLang="zh-CN" sz="2400" dirty="0" smtClean="0">
                <a:latin typeface="Cambria" panose="02040503050406030204" pitchFamily="18" charset="0"/>
                <a:ea typeface="Cambria" panose="02040503050406030204" pitchFamily="18" charset="0"/>
              </a:rPr>
              <a:t>first </a:t>
            </a:r>
            <a:r>
              <a:rPr lang="en-US" altLang="zh-CN" sz="2400" dirty="0">
                <a:latin typeface="Cambria" panose="02040503050406030204" pitchFamily="18" charset="0"/>
                <a:ea typeface="Cambria" panose="02040503050406030204" pitchFamily="18" charset="0"/>
              </a:rPr>
              <a:t>example talks about "suggestions" using "how about</a:t>
            </a:r>
            <a:r>
              <a:rPr lang="en-US" altLang="zh-CN" sz="2400" dirty="0" smtClean="0">
                <a:latin typeface="Cambria" panose="02040503050406030204" pitchFamily="18" charset="0"/>
                <a:ea typeface="Cambria" panose="02040503050406030204" pitchFamily="18" charset="0"/>
              </a:rPr>
              <a:t>", and </a:t>
            </a:r>
            <a:r>
              <a:rPr lang="en-US" altLang="zh-CN" sz="2400" dirty="0">
                <a:latin typeface="Cambria" panose="02040503050406030204" pitchFamily="18" charset="0"/>
                <a:ea typeface="Cambria" panose="02040503050406030204" pitchFamily="18" charset="0"/>
              </a:rPr>
              <a:t>response appears "oﬀering". The second talks about "drivers" and "safe", and the response correspondingly focus </a:t>
            </a:r>
            <a:r>
              <a:rPr lang="en-US" altLang="zh-CN" sz="2400" dirty="0" smtClean="0">
                <a:latin typeface="Cambria" panose="02040503050406030204" pitchFamily="18" charset="0"/>
                <a:ea typeface="Cambria" panose="02040503050406030204" pitchFamily="18" charset="0"/>
              </a:rPr>
              <a:t>on "how </a:t>
            </a:r>
            <a:r>
              <a:rPr lang="en-US" altLang="zh-CN" sz="2400" dirty="0">
                <a:latin typeface="Cambria" panose="02040503050406030204" pitchFamily="18" charset="0"/>
                <a:ea typeface="Cambria" panose="02040503050406030204" pitchFamily="18" charset="0"/>
              </a:rPr>
              <a:t>long" and "trip". </a:t>
            </a:r>
            <a:endParaRPr lang="en-US" altLang="zh-CN" sz="2400" dirty="0" smtClean="0">
              <a:latin typeface="Cambria" panose="02040503050406030204" pitchFamily="18" charset="0"/>
              <a:ea typeface="Cambria" panose="02040503050406030204" pitchFamily="18" charset="0"/>
            </a:endParaRPr>
          </a:p>
          <a:p>
            <a:pPr marL="534988" indent="-534988">
              <a:lnSpc>
                <a:spcPct val="120000"/>
              </a:lnSpc>
              <a:buFont typeface="Wingdings" panose="05000000000000000000" pitchFamily="2" charset="2"/>
              <a:buChar char="l"/>
            </a:pPr>
            <a:r>
              <a:rPr lang="en-US" altLang="zh-CN" sz="2400" dirty="0" smtClean="0">
                <a:latin typeface="Cambria" panose="02040503050406030204" pitchFamily="18" charset="0"/>
                <a:ea typeface="Cambria" panose="02040503050406030204" pitchFamily="18" charset="0"/>
              </a:rPr>
              <a:t>driving </a:t>
            </a:r>
            <a:r>
              <a:rPr lang="en-US" altLang="zh-CN" sz="2400" dirty="0">
                <a:latin typeface="Cambria" panose="02040503050406030204" pitchFamily="18" charset="0"/>
                <a:ea typeface="Cambria" panose="02040503050406030204" pitchFamily="18" charset="0"/>
              </a:rPr>
              <a:t>the conversation </a:t>
            </a:r>
          </a:p>
        </p:txBody>
      </p:sp>
    </p:spTree>
    <p:extLst>
      <p:ext uri="{BB962C8B-B14F-4D97-AF65-F5344CB8AC3E}">
        <p14:creationId xmlns:p14="http://schemas.microsoft.com/office/powerpoint/2010/main" val="17341471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304661"/>
            <a:ext cx="9689592" cy="2015412"/>
          </a:xfrm>
        </p:spPr>
        <p:txBody>
          <a:bodyPr>
            <a:noAutofit/>
          </a:bodyPr>
          <a:lstStyle/>
          <a:p>
            <a:pPr algn="l">
              <a:lnSpc>
                <a:spcPct val="110000"/>
              </a:lnSpc>
            </a:pPr>
            <a:r>
              <a:rPr lang="en-US" altLang="zh-CN" sz="4800" b="1" smtClean="0">
                <a:latin typeface="Cambria" charset="0"/>
                <a:ea typeface="Cambria" charset="0"/>
                <a:cs typeface="Cambria" charset="0"/>
              </a:rPr>
              <a:t>Part </a:t>
            </a:r>
            <a:r>
              <a:rPr lang="en-US" altLang="zh-CN" sz="4800" b="1">
                <a:latin typeface="Cambria" charset="0"/>
                <a:ea typeface="Cambria" charset="0"/>
                <a:cs typeface="Cambria" charset="0"/>
              </a:rPr>
              <a:t>5</a:t>
            </a:r>
            <a:r>
              <a:rPr lang="en-US" altLang="zh-CN" sz="4800" b="1" dirty="0" smtClean="0">
                <a:latin typeface="Cambria" charset="0"/>
                <a:ea typeface="Cambria" charset="0"/>
                <a:cs typeface="Cambria" charset="0"/>
              </a:rPr>
              <a:t/>
            </a:r>
            <a:br>
              <a:rPr lang="en-US" altLang="zh-CN" sz="4800" b="1" dirty="0" smtClean="0">
                <a:latin typeface="Cambria" charset="0"/>
                <a:ea typeface="Cambria" charset="0"/>
                <a:cs typeface="Cambria" charset="0"/>
              </a:rPr>
            </a:br>
            <a:r>
              <a:rPr lang="en-US" altLang="zh-CN" sz="4800" b="1" dirty="0" smtClean="0">
                <a:latin typeface="Cambria" charset="0"/>
                <a:ea typeface="Cambria" charset="0"/>
                <a:cs typeface="Cambria" charset="0"/>
              </a:rPr>
              <a:t>Conclusion and Future Work</a:t>
            </a:r>
            <a:endParaRPr lang="en-US" sz="4000" b="1" dirty="0">
              <a:latin typeface="Cambria" charset="0"/>
              <a:ea typeface="Cambria" charset="0"/>
              <a:cs typeface="Cambria" charset="0"/>
            </a:endParaRPr>
          </a:p>
        </p:txBody>
      </p:sp>
    </p:spTree>
    <p:extLst>
      <p:ext uri="{BB962C8B-B14F-4D97-AF65-F5344CB8AC3E}">
        <p14:creationId xmlns:p14="http://schemas.microsoft.com/office/powerpoint/2010/main" val="21349692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33872" y="1728116"/>
            <a:ext cx="9770249" cy="377521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lnSpc>
                <a:spcPct val="130000"/>
              </a:lnSpc>
              <a:buFont typeface="Wingdings" charset="2"/>
              <a:buChar char="l"/>
            </a:pPr>
            <a:r>
              <a:rPr lang="en-US" altLang="zh-CN" sz="3600" b="1" dirty="0" smtClean="0">
                <a:latin typeface="Cambria" charset="0"/>
                <a:ea typeface="Cambria" charset="0"/>
                <a:cs typeface="Cambria" charset="0"/>
              </a:rPr>
              <a:t>Background</a:t>
            </a:r>
            <a:endParaRPr lang="en-US" altLang="zh-CN" sz="3600" b="1" dirty="0">
              <a:latin typeface="Cambria" charset="0"/>
              <a:ea typeface="Cambria" charset="0"/>
              <a:cs typeface="Cambria" charset="0"/>
            </a:endParaRPr>
          </a:p>
          <a:p>
            <a:pPr marL="571500" indent="-571500" algn="l">
              <a:lnSpc>
                <a:spcPct val="130000"/>
              </a:lnSpc>
              <a:buFont typeface="Wingdings" charset="2"/>
              <a:buChar char="l"/>
            </a:pPr>
            <a:r>
              <a:rPr lang="en-US" sz="3600" b="1" dirty="0" smtClean="0">
                <a:latin typeface="Cambria" charset="0"/>
                <a:ea typeface="Cambria" charset="0"/>
                <a:cs typeface="Cambria" charset="0"/>
              </a:rPr>
              <a:t>Motivation</a:t>
            </a:r>
            <a:endParaRPr lang="zh-CN" altLang="en-US" sz="3600" b="1" dirty="0" smtClean="0">
              <a:latin typeface="Cambria" charset="0"/>
              <a:ea typeface="Cambria" charset="0"/>
              <a:cs typeface="Cambria" charset="0"/>
            </a:endParaRPr>
          </a:p>
          <a:p>
            <a:pPr marL="571500" indent="-571500" algn="l">
              <a:lnSpc>
                <a:spcPct val="130000"/>
              </a:lnSpc>
              <a:buFont typeface="Wingdings" charset="2"/>
              <a:buChar char="l"/>
            </a:pPr>
            <a:r>
              <a:rPr lang="en-US" altLang="zh-CN" sz="3600" b="1" dirty="0" smtClean="0">
                <a:latin typeface="Cambria" charset="0"/>
                <a:ea typeface="Cambria" charset="0"/>
                <a:cs typeface="Cambria" charset="0"/>
              </a:rPr>
              <a:t>Methods</a:t>
            </a:r>
            <a:endParaRPr lang="zh-CN" altLang="en-US" sz="3600" b="1" dirty="0" smtClean="0">
              <a:latin typeface="Cambria" charset="0"/>
              <a:ea typeface="Cambria" charset="0"/>
              <a:cs typeface="Cambria" charset="0"/>
            </a:endParaRPr>
          </a:p>
          <a:p>
            <a:pPr marL="571500" indent="-571500" algn="l">
              <a:lnSpc>
                <a:spcPct val="130000"/>
              </a:lnSpc>
              <a:buFont typeface="Wingdings" charset="2"/>
              <a:buChar char="l"/>
            </a:pPr>
            <a:r>
              <a:rPr lang="en-US" altLang="zh-CN" sz="3600" b="1" dirty="0" smtClean="0">
                <a:latin typeface="Cambria" charset="0"/>
                <a:ea typeface="Cambria" charset="0"/>
                <a:cs typeface="Cambria" charset="0"/>
              </a:rPr>
              <a:t>Experiments</a:t>
            </a:r>
            <a:endParaRPr lang="zh-CN" altLang="en-US" sz="3600" b="1" dirty="0" smtClean="0">
              <a:latin typeface="Cambria" charset="0"/>
              <a:ea typeface="Cambria" charset="0"/>
              <a:cs typeface="Cambria" charset="0"/>
            </a:endParaRPr>
          </a:p>
          <a:p>
            <a:pPr marL="571500" indent="-571500" algn="l">
              <a:lnSpc>
                <a:spcPct val="130000"/>
              </a:lnSpc>
              <a:buFont typeface="Wingdings" charset="2"/>
              <a:buChar char="l"/>
            </a:pPr>
            <a:r>
              <a:rPr lang="en-US" altLang="zh-CN" sz="3600" b="1" dirty="0" smtClean="0">
                <a:latin typeface="Cambria" charset="0"/>
                <a:ea typeface="Cambria" charset="0"/>
                <a:cs typeface="Cambria" charset="0"/>
              </a:rPr>
              <a:t>Conclusion</a:t>
            </a:r>
            <a:r>
              <a:rPr lang="zh-CN" altLang="en-US" sz="3600" b="1" dirty="0" smtClean="0">
                <a:latin typeface="Cambria" charset="0"/>
                <a:ea typeface="Cambria" charset="0"/>
                <a:cs typeface="Cambria" charset="0"/>
              </a:rPr>
              <a:t> </a:t>
            </a:r>
            <a:r>
              <a:rPr lang="en-US" altLang="zh-CN" sz="3600" b="1" dirty="0" smtClean="0">
                <a:latin typeface="Cambria" charset="0"/>
                <a:ea typeface="Cambria" charset="0"/>
                <a:cs typeface="Cambria" charset="0"/>
              </a:rPr>
              <a:t>&amp;</a:t>
            </a:r>
            <a:r>
              <a:rPr lang="zh-CN" altLang="en-US" sz="3600" b="1" dirty="0" smtClean="0">
                <a:latin typeface="Cambria" charset="0"/>
                <a:ea typeface="Cambria" charset="0"/>
                <a:cs typeface="Cambria" charset="0"/>
              </a:rPr>
              <a:t> </a:t>
            </a:r>
            <a:r>
              <a:rPr lang="en-US" altLang="zh-CN" sz="3600" b="1" dirty="0" smtClean="0">
                <a:latin typeface="Cambria" charset="0"/>
                <a:ea typeface="Cambria" charset="0"/>
                <a:cs typeface="Cambria" charset="0"/>
              </a:rPr>
              <a:t>Future</a:t>
            </a:r>
            <a:r>
              <a:rPr lang="zh-CN" altLang="en-US" sz="3600" b="1" dirty="0" smtClean="0">
                <a:latin typeface="Cambria" charset="0"/>
                <a:ea typeface="Cambria" charset="0"/>
                <a:cs typeface="Cambria" charset="0"/>
              </a:rPr>
              <a:t> </a:t>
            </a:r>
            <a:r>
              <a:rPr lang="en-US" altLang="zh-CN" sz="3600" b="1" dirty="0" smtClean="0">
                <a:latin typeface="Cambria" charset="0"/>
                <a:ea typeface="Cambria" charset="0"/>
                <a:cs typeface="Cambria" charset="0"/>
              </a:rPr>
              <a:t>Work</a:t>
            </a:r>
            <a:endParaRPr lang="en-US" sz="3600" b="1" dirty="0">
              <a:latin typeface="Cambria" charset="0"/>
              <a:ea typeface="Cambria" charset="0"/>
              <a:cs typeface="Cambria" charset="0"/>
            </a:endParaRPr>
          </a:p>
        </p:txBody>
      </p:sp>
      <p:sp>
        <p:nvSpPr>
          <p:cNvPr id="5" name="Title 1"/>
          <p:cNvSpPr txBox="1">
            <a:spLocks/>
          </p:cNvSpPr>
          <p:nvPr/>
        </p:nvSpPr>
        <p:spPr>
          <a:xfrm>
            <a:off x="0" y="0"/>
            <a:ext cx="5003321" cy="12801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altLang="zh-CN" sz="4800" b="1" dirty="0" smtClean="0">
                <a:latin typeface="Cambria" panose="02040503050406030204" pitchFamily="18" charset="0"/>
                <a:ea typeface="Microsoft YaHei UI" panose="020B0503020204020204" pitchFamily="34" charset="-122"/>
              </a:rPr>
              <a:t>OUTLINE</a:t>
            </a:r>
            <a:endParaRPr lang="en-US" sz="3600" b="1" dirty="0">
              <a:latin typeface="Cambria" panose="02040503050406030204" pitchFamily="18" charset="0"/>
              <a:ea typeface="Microsoft YaHei UI" panose="020B0503020204020204" pitchFamily="34" charset="-122"/>
            </a:endParaRPr>
          </a:p>
        </p:txBody>
      </p:sp>
    </p:spTree>
    <p:extLst>
      <p:ext uri="{BB962C8B-B14F-4D97-AF65-F5344CB8AC3E}">
        <p14:creationId xmlns:p14="http://schemas.microsoft.com/office/powerpoint/2010/main" val="21098538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70588" y="0"/>
            <a:ext cx="10245012" cy="1045273"/>
          </a:xfrm>
        </p:spPr>
        <p:txBody>
          <a:bodyPr>
            <a:normAutofit/>
          </a:bodyPr>
          <a:lstStyle/>
          <a:p>
            <a:r>
              <a:rPr lang="en-US" altLang="zh-CN" sz="4000" b="1" dirty="0" smtClean="0">
                <a:latin typeface="Cambria" panose="02040503050406030204" pitchFamily="18" charset="0"/>
                <a:ea typeface="Microsoft YaHei UI" panose="020B0503020204020204" pitchFamily="34" charset="-122"/>
              </a:rPr>
              <a:t>Conclusion and Future Work</a:t>
            </a:r>
            <a:endParaRPr lang="en-US" sz="4000" b="1" dirty="0">
              <a:latin typeface="Cambria" panose="02040503050406030204" pitchFamily="18" charset="0"/>
              <a:ea typeface="Microsoft YaHei UI" panose="020B0503020204020204" pitchFamily="34" charset="-122"/>
            </a:endParaRPr>
          </a:p>
        </p:txBody>
      </p:sp>
      <p:sp>
        <p:nvSpPr>
          <p:cNvPr id="6" name="Content Placeholder 2"/>
          <p:cNvSpPr txBox="1">
            <a:spLocks/>
          </p:cNvSpPr>
          <p:nvPr/>
        </p:nvSpPr>
        <p:spPr>
          <a:xfrm>
            <a:off x="623914" y="1045273"/>
            <a:ext cx="11014808" cy="59781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4988" indent="-534988">
              <a:lnSpc>
                <a:spcPct val="120000"/>
              </a:lnSpc>
              <a:buFont typeface="Wingdings" panose="05000000000000000000" pitchFamily="2" charset="2"/>
              <a:buChar char="l"/>
            </a:pPr>
            <a:r>
              <a:rPr lang="en-US" altLang="zh-CN" sz="2400" dirty="0" smtClean="0">
                <a:latin typeface="Cambria" panose="02040503050406030204" pitchFamily="18" charset="0"/>
                <a:ea typeface="Cambria" panose="02040503050406030204" pitchFamily="18" charset="0"/>
              </a:rPr>
              <a:t>First figuring </a:t>
            </a:r>
            <a:r>
              <a:rPr lang="en-US" altLang="zh-CN" sz="2400" dirty="0">
                <a:latin typeface="Cambria" panose="02040503050406030204" pitchFamily="18" charset="0"/>
                <a:ea typeface="Cambria" panose="02040503050406030204" pitchFamily="18" charset="0"/>
              </a:rPr>
              <a:t>out the problem that sparsity of latent </a:t>
            </a:r>
            <a:r>
              <a:rPr lang="en-US" altLang="zh-CN" sz="2400" dirty="0" smtClean="0">
                <a:latin typeface="Cambria" panose="02040503050406030204" pitchFamily="18" charset="0"/>
                <a:ea typeface="Cambria" panose="02040503050406030204" pitchFamily="18" charset="0"/>
              </a:rPr>
              <a:t>features results </a:t>
            </a:r>
            <a:r>
              <a:rPr lang="en-US" altLang="zh-CN" sz="2400" dirty="0">
                <a:latin typeface="Cambria" panose="02040503050406030204" pitchFamily="18" charset="0"/>
                <a:ea typeface="Cambria" panose="02040503050406030204" pitchFamily="18" charset="0"/>
              </a:rPr>
              <a:t>in latent information loss, and thus leading to </a:t>
            </a:r>
            <a:r>
              <a:rPr lang="en-US" altLang="zh-CN" sz="2400" dirty="0" smtClean="0">
                <a:latin typeface="Cambria" panose="02040503050406030204" pitchFamily="18" charset="0"/>
                <a:ea typeface="Cambria" panose="02040503050406030204" pitchFamily="18" charset="0"/>
              </a:rPr>
              <a:t>meaningless responses</a:t>
            </a:r>
            <a:r>
              <a:rPr lang="en-US" altLang="zh-CN" sz="2400" dirty="0">
                <a:latin typeface="Cambria" panose="02040503050406030204" pitchFamily="18" charset="0"/>
                <a:ea typeface="Cambria" panose="02040503050406030204" pitchFamily="18" charset="0"/>
              </a:rPr>
              <a:t>. </a:t>
            </a:r>
          </a:p>
          <a:p>
            <a:pPr marL="534988" indent="-534988">
              <a:lnSpc>
                <a:spcPct val="120000"/>
              </a:lnSpc>
              <a:buFont typeface="Wingdings" panose="05000000000000000000" pitchFamily="2" charset="2"/>
              <a:buChar char="l"/>
            </a:pPr>
            <a:r>
              <a:rPr lang="en-US" altLang="zh-CN" sz="2400" dirty="0" smtClean="0">
                <a:latin typeface="Cambria" panose="02040503050406030204" pitchFamily="18" charset="0"/>
                <a:ea typeface="Cambria" panose="02040503050406030204" pitchFamily="18" charset="0"/>
              </a:rPr>
              <a:t>Initially proposing LC-VNDM that </a:t>
            </a:r>
            <a:r>
              <a:rPr lang="en-US" altLang="zh-CN" sz="2400" dirty="0">
                <a:latin typeface="Cambria" panose="02040503050406030204" pitchFamily="18" charset="0"/>
                <a:ea typeface="Cambria" panose="02040503050406030204" pitchFamily="18" charset="0"/>
              </a:rPr>
              <a:t>adopts the hierarchical latent posterior form in replace </a:t>
            </a:r>
            <a:r>
              <a:rPr lang="en-US" altLang="zh-CN" sz="2400" dirty="0" smtClean="0">
                <a:latin typeface="Cambria" panose="02040503050406030204" pitchFamily="18" charset="0"/>
                <a:ea typeface="Cambria" panose="02040503050406030204" pitchFamily="18" charset="0"/>
              </a:rPr>
              <a:t>of the </a:t>
            </a:r>
            <a:r>
              <a:rPr lang="en-US" altLang="zh-CN" sz="2400" dirty="0">
                <a:latin typeface="Cambria" panose="02040503050406030204" pitchFamily="18" charset="0"/>
                <a:ea typeface="Cambria" panose="02040503050406030204" pitchFamily="18" charset="0"/>
              </a:rPr>
              <a:t>factorized-form one. </a:t>
            </a:r>
            <a:endParaRPr lang="en-US" altLang="zh-CN" sz="2400" dirty="0" smtClean="0">
              <a:latin typeface="Cambria" panose="02040503050406030204" pitchFamily="18" charset="0"/>
              <a:ea typeface="Cambria" panose="02040503050406030204" pitchFamily="18" charset="0"/>
            </a:endParaRPr>
          </a:p>
          <a:p>
            <a:pPr marL="534988" indent="-534988">
              <a:lnSpc>
                <a:spcPct val="120000"/>
              </a:lnSpc>
              <a:buFont typeface="Wingdings" panose="05000000000000000000" pitchFamily="2" charset="2"/>
              <a:buChar char="l"/>
            </a:pPr>
            <a:r>
              <a:rPr lang="en-US" altLang="zh-CN" sz="2400" dirty="0" smtClean="0">
                <a:latin typeface="Cambria" panose="02040503050406030204" pitchFamily="18" charset="0"/>
                <a:ea typeface="Cambria" panose="02040503050406030204" pitchFamily="18" charset="0"/>
              </a:rPr>
              <a:t>Experiments </a:t>
            </a:r>
            <a:r>
              <a:rPr lang="en-US" altLang="zh-CN" sz="2400" dirty="0">
                <a:latin typeface="Cambria" panose="02040503050406030204" pitchFamily="18" charset="0"/>
                <a:ea typeface="Cambria" panose="02040503050406030204" pitchFamily="18" charset="0"/>
              </a:rPr>
              <a:t>prove LC-VNDM </a:t>
            </a:r>
            <a:r>
              <a:rPr lang="en-US" altLang="zh-CN" sz="2400" dirty="0" smtClean="0">
                <a:latin typeface="Cambria" panose="02040503050406030204" pitchFamily="18" charset="0"/>
                <a:ea typeface="Cambria" panose="02040503050406030204" pitchFamily="18" charset="0"/>
              </a:rPr>
              <a:t>significantly </a:t>
            </a:r>
            <a:r>
              <a:rPr lang="en-US" altLang="zh-CN" sz="2400" dirty="0">
                <a:latin typeface="Cambria" panose="02040503050406030204" pitchFamily="18" charset="0"/>
                <a:ea typeface="Cambria" panose="02040503050406030204" pitchFamily="18" charset="0"/>
              </a:rPr>
              <a:t>outperforms </a:t>
            </a:r>
            <a:r>
              <a:rPr lang="en-US" altLang="zh-CN" sz="2400" dirty="0" smtClean="0">
                <a:latin typeface="Cambria" panose="02040503050406030204" pitchFamily="18" charset="0"/>
                <a:ea typeface="Cambria" panose="02040503050406030204" pitchFamily="18" charset="0"/>
              </a:rPr>
              <a:t>state-of-the-arts</a:t>
            </a:r>
            <a:r>
              <a:rPr lang="en-US" altLang="zh-CN" sz="2400" dirty="0">
                <a:latin typeface="Cambria" panose="02040503050406030204" pitchFamily="18" charset="0"/>
                <a:ea typeface="Cambria" panose="02040503050406030204" pitchFamily="18" charset="0"/>
              </a:rPr>
              <a:t>. </a:t>
            </a:r>
            <a:r>
              <a:rPr lang="en-US" altLang="zh-CN" sz="2400" dirty="0" smtClean="0">
                <a:latin typeface="Cambria" panose="02040503050406030204" pitchFamily="18" charset="0"/>
                <a:ea typeface="Cambria" panose="02040503050406030204" pitchFamily="18" charset="0"/>
              </a:rPr>
              <a:t>Specifically, </a:t>
            </a:r>
            <a:r>
              <a:rPr lang="en-US" altLang="zh-CN" sz="2400" dirty="0">
                <a:latin typeface="Cambria" panose="02040503050406030204" pitchFamily="18" charset="0"/>
                <a:ea typeface="Cambria" panose="02040503050406030204" pitchFamily="18" charset="0"/>
              </a:rPr>
              <a:t>it learns a </a:t>
            </a:r>
            <a:r>
              <a:rPr lang="en-US" altLang="zh-CN" sz="2400" dirty="0" smtClean="0">
                <a:latin typeface="Cambria" panose="02040503050406030204" pitchFamily="18" charset="0"/>
                <a:ea typeface="Cambria" panose="02040503050406030204" pitchFamily="18" charset="0"/>
              </a:rPr>
              <a:t>denser continuous </a:t>
            </a:r>
            <a:r>
              <a:rPr lang="en-US" altLang="zh-CN" sz="2400" dirty="0">
                <a:latin typeface="Cambria" panose="02040503050406030204" pitchFamily="18" charset="0"/>
                <a:ea typeface="Cambria" panose="02040503050406030204" pitchFamily="18" charset="0"/>
              </a:rPr>
              <a:t>latent space, </a:t>
            </a:r>
            <a:r>
              <a:rPr lang="en-US" altLang="zh-CN" sz="2400" dirty="0" smtClean="0">
                <a:latin typeface="Cambria" panose="02040503050406030204" pitchFamily="18" charset="0"/>
                <a:ea typeface="Cambria" panose="02040503050406030204" pitchFamily="18" charset="0"/>
              </a:rPr>
              <a:t>and generates </a:t>
            </a:r>
            <a:r>
              <a:rPr lang="en-US" altLang="zh-CN" sz="2400" dirty="0">
                <a:latin typeface="Cambria" panose="02040503050406030204" pitchFamily="18" charset="0"/>
                <a:ea typeface="Cambria" panose="02040503050406030204" pitchFamily="18" charset="0"/>
              </a:rPr>
              <a:t>information-richer </a:t>
            </a:r>
            <a:r>
              <a:rPr lang="en-US" altLang="zh-CN" sz="2400" dirty="0" smtClean="0">
                <a:latin typeface="Cambria" panose="02040503050406030204" pitchFamily="18" charset="0"/>
                <a:ea typeface="Cambria" panose="02040503050406030204" pitchFamily="18" charset="0"/>
              </a:rPr>
              <a:t>responses</a:t>
            </a:r>
            <a:r>
              <a:rPr lang="en-US" altLang="zh-CN" sz="2000" dirty="0" smtClean="0">
                <a:latin typeface="Cambria" panose="02040503050406030204" pitchFamily="18" charset="0"/>
                <a:ea typeface="Cambria" panose="02040503050406030204" pitchFamily="18" charset="0"/>
              </a:rPr>
              <a:t>.</a:t>
            </a:r>
          </a:p>
          <a:p>
            <a:pPr marL="0" indent="0">
              <a:lnSpc>
                <a:spcPct val="120000"/>
              </a:lnSpc>
              <a:buNone/>
            </a:pPr>
            <a:endParaRPr lang="en-US" altLang="zh-CN" sz="2400" dirty="0">
              <a:latin typeface="Cambria" panose="02040503050406030204" pitchFamily="18" charset="0"/>
              <a:ea typeface="Cambria" panose="02040503050406030204" pitchFamily="18" charset="0"/>
            </a:endParaRPr>
          </a:p>
          <a:p>
            <a:pPr marL="534988" indent="-534988">
              <a:lnSpc>
                <a:spcPct val="120000"/>
              </a:lnSpc>
              <a:buFont typeface="Wingdings" panose="05000000000000000000" pitchFamily="2" charset="2"/>
              <a:buChar char="l"/>
            </a:pPr>
            <a:r>
              <a:rPr lang="en-US" altLang="zh-CN" sz="2400" dirty="0" smtClean="0">
                <a:latin typeface="Cambria" panose="02040503050406030204" pitchFamily="18" charset="0"/>
                <a:ea typeface="Cambria" panose="02040503050406030204" pitchFamily="18" charset="0"/>
              </a:rPr>
              <a:t>In the future, we would like to explore ways of flexibly learning better posterior distribution (e.g., using adversarial learning), while considering the natural and structured feature of texts.</a:t>
            </a:r>
            <a:endParaRPr lang="en-US" altLang="zh-CN"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31875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8860" y="2829873"/>
            <a:ext cx="10834777" cy="1292662"/>
          </a:xfrm>
          <a:prstGeom prst="rect">
            <a:avLst/>
          </a:prstGeom>
        </p:spPr>
        <p:txBody>
          <a:bodyPr wrap="square">
            <a:spAutoFit/>
          </a:bodyPr>
          <a:lstStyle/>
          <a:p>
            <a:pPr algn="ctr">
              <a:lnSpc>
                <a:spcPct val="150000"/>
              </a:lnSpc>
            </a:pPr>
            <a:r>
              <a:rPr lang="en-US" altLang="zh-CN" sz="2800" dirty="0" smtClean="0">
                <a:latin typeface="Cambria" charset="0"/>
                <a:ea typeface="Cambria" charset="0"/>
                <a:cs typeface="Cambria" charset="0"/>
              </a:rPr>
              <a:t>Yanan </a:t>
            </a:r>
            <a:r>
              <a:rPr lang="en-US" altLang="zh-CN" sz="2800" dirty="0" smtClean="0">
                <a:latin typeface="Cambria" charset="0"/>
                <a:ea typeface="Cambria" charset="0"/>
                <a:cs typeface="Cambria" charset="0"/>
              </a:rPr>
              <a:t>Zheng</a:t>
            </a:r>
            <a:r>
              <a:rPr lang="en-US" altLang="zh-CN" sz="2800" baseline="30000" dirty="0">
                <a:latin typeface="Cambria" charset="0"/>
                <a:ea typeface="Cambria" charset="0"/>
                <a:cs typeface="Cambria" charset="0"/>
              </a:rPr>
              <a:t>†</a:t>
            </a:r>
            <a:r>
              <a:rPr lang="en-US" altLang="zh-CN" sz="2800" dirty="0" smtClean="0">
                <a:latin typeface="Cambria" charset="0"/>
                <a:ea typeface="Cambria" charset="0"/>
                <a:cs typeface="Cambria" charset="0"/>
              </a:rPr>
              <a:t>, Yan Wang</a:t>
            </a:r>
            <a:r>
              <a:rPr lang="en-US" altLang="zh-CN" sz="2800" baseline="30000" dirty="0" smtClean="0">
                <a:latin typeface="Cambria" charset="0"/>
                <a:ea typeface="Cambria" charset="0"/>
                <a:cs typeface="Cambria" charset="0"/>
              </a:rPr>
              <a:t>§</a:t>
            </a:r>
            <a:r>
              <a:rPr lang="en-US" altLang="zh-CN" sz="2800" dirty="0" smtClean="0">
                <a:latin typeface="Cambria" charset="0"/>
                <a:ea typeface="Cambria" charset="0"/>
                <a:cs typeface="Cambria" charset="0"/>
              </a:rPr>
              <a:t>, </a:t>
            </a:r>
            <a:r>
              <a:rPr lang="en-US" altLang="zh-CN" sz="2800" dirty="0" err="1" smtClean="0">
                <a:latin typeface="Cambria" charset="0"/>
                <a:ea typeface="Cambria" charset="0"/>
                <a:cs typeface="Cambria" charset="0"/>
              </a:rPr>
              <a:t>Lijie</a:t>
            </a:r>
            <a:r>
              <a:rPr lang="en-US" altLang="zh-CN" sz="2800" dirty="0" smtClean="0">
                <a:latin typeface="Cambria" charset="0"/>
                <a:ea typeface="Cambria" charset="0"/>
                <a:cs typeface="Cambria" charset="0"/>
              </a:rPr>
              <a:t> Wen</a:t>
            </a:r>
            <a:r>
              <a:rPr lang="en-US" altLang="zh-CN" sz="2800" baseline="30000" dirty="0">
                <a:latin typeface="Cambria" charset="0"/>
                <a:ea typeface="Cambria" charset="0"/>
                <a:cs typeface="Cambria" charset="0"/>
              </a:rPr>
              <a:t>†</a:t>
            </a:r>
            <a:r>
              <a:rPr lang="en-US" altLang="zh-CN" sz="2800" dirty="0" smtClean="0">
                <a:latin typeface="Cambria" charset="0"/>
                <a:ea typeface="Cambria" charset="0"/>
                <a:cs typeface="Cambria" charset="0"/>
              </a:rPr>
              <a:t>, </a:t>
            </a:r>
            <a:r>
              <a:rPr lang="en-US" altLang="zh-CN" sz="2800" dirty="0" err="1" smtClean="0">
                <a:latin typeface="Cambria" charset="0"/>
                <a:ea typeface="Cambria" charset="0"/>
                <a:cs typeface="Cambria" charset="0"/>
              </a:rPr>
              <a:t>Jianmin</a:t>
            </a:r>
            <a:r>
              <a:rPr lang="en-US" altLang="zh-CN" sz="2800" dirty="0" smtClean="0">
                <a:latin typeface="Cambria" charset="0"/>
                <a:ea typeface="Cambria" charset="0"/>
                <a:cs typeface="Cambria" charset="0"/>
              </a:rPr>
              <a:t> Wang</a:t>
            </a:r>
            <a:r>
              <a:rPr lang="en-US" altLang="zh-CN" sz="2800" baseline="30000" dirty="0">
                <a:latin typeface="Cambria" charset="0"/>
                <a:ea typeface="Cambria" charset="0"/>
                <a:cs typeface="Cambria" charset="0"/>
              </a:rPr>
              <a:t>†</a:t>
            </a:r>
            <a:endParaRPr lang="en-US" altLang="zh-CN" sz="2800" dirty="0" smtClean="0">
              <a:latin typeface="Cambria" charset="0"/>
              <a:ea typeface="Cambria" charset="0"/>
              <a:cs typeface="Cambria" charset="0"/>
            </a:endParaRPr>
          </a:p>
          <a:p>
            <a:pPr algn="ctr">
              <a:lnSpc>
                <a:spcPct val="150000"/>
              </a:lnSpc>
            </a:pPr>
            <a:r>
              <a:rPr lang="en-US" altLang="zh-CN" sz="2400" dirty="0">
                <a:latin typeface="Cambria" charset="0"/>
                <a:ea typeface="Cambria" charset="0"/>
                <a:cs typeface="Cambria" charset="0"/>
              </a:rPr>
              <a:t>Tsinghua </a:t>
            </a:r>
            <a:r>
              <a:rPr lang="en-US" altLang="zh-CN" sz="2400" dirty="0" smtClean="0">
                <a:latin typeface="Cambria" charset="0"/>
                <a:ea typeface="Cambria" charset="0"/>
                <a:cs typeface="Cambria" charset="0"/>
              </a:rPr>
              <a:t>University</a:t>
            </a:r>
            <a:r>
              <a:rPr lang="en-US" altLang="zh-CN" sz="2400" baseline="30000" dirty="0" smtClean="0">
                <a:latin typeface="Cambria" charset="0"/>
                <a:ea typeface="Cambria" charset="0"/>
                <a:cs typeface="Cambria" charset="0"/>
              </a:rPr>
              <a:t>†</a:t>
            </a:r>
            <a:r>
              <a:rPr lang="en-US" altLang="zh-CN" sz="2400" dirty="0" smtClean="0">
                <a:latin typeface="Cambria" charset="0"/>
                <a:ea typeface="Cambria" charset="0"/>
                <a:cs typeface="Cambria" charset="0"/>
              </a:rPr>
              <a:t>, </a:t>
            </a:r>
            <a:r>
              <a:rPr lang="en-US" altLang="zh-CN" sz="2400" dirty="0">
                <a:latin typeface="Cambria" charset="0"/>
                <a:ea typeface="Cambria" charset="0"/>
                <a:cs typeface="Cambria" charset="0"/>
              </a:rPr>
              <a:t>Central University of Finance and </a:t>
            </a:r>
            <a:r>
              <a:rPr lang="en-US" altLang="zh-CN" sz="2400" dirty="0" smtClean="0">
                <a:latin typeface="Cambria" charset="0"/>
                <a:ea typeface="Cambria" charset="0"/>
                <a:cs typeface="Cambria" charset="0"/>
              </a:rPr>
              <a:t>Economics</a:t>
            </a:r>
            <a:r>
              <a:rPr lang="en-US" altLang="zh-CN" sz="2400" baseline="30000" dirty="0" smtClean="0">
                <a:latin typeface="Cambria" charset="0"/>
                <a:ea typeface="Cambria" charset="0"/>
                <a:cs typeface="Cambria" charset="0"/>
              </a:rPr>
              <a:t>§</a:t>
            </a:r>
            <a:endParaRPr lang="zh-CN" altLang="en-US" sz="2400" baseline="30000" dirty="0">
              <a:latin typeface="Cambria" charset="0"/>
              <a:ea typeface="Cambria" charset="0"/>
              <a:cs typeface="Cambria" charset="0"/>
            </a:endParaRPr>
          </a:p>
        </p:txBody>
      </p:sp>
      <p:sp>
        <p:nvSpPr>
          <p:cNvPr id="5" name="矩形 4"/>
          <p:cNvSpPr/>
          <p:nvPr/>
        </p:nvSpPr>
        <p:spPr>
          <a:xfrm>
            <a:off x="4811182" y="4336711"/>
            <a:ext cx="2830134" cy="461665"/>
          </a:xfrm>
          <a:prstGeom prst="rect">
            <a:avLst/>
          </a:prstGeom>
        </p:spPr>
        <p:txBody>
          <a:bodyPr wrap="none">
            <a:spAutoFit/>
          </a:bodyPr>
          <a:lstStyle/>
          <a:p>
            <a:r>
              <a:rPr lang="en-US" altLang="zh-CN" sz="2400" dirty="0" smtClean="0">
                <a:latin typeface="Cambria" panose="02040503050406030204" pitchFamily="18" charset="0"/>
                <a:ea typeface="Cambria" panose="02040503050406030204" pitchFamily="18" charset="0"/>
              </a:rPr>
              <a:t>September 28, 2019</a:t>
            </a:r>
            <a:endParaRPr lang="zh-CN" altLang="en-US" sz="2400" dirty="0">
              <a:latin typeface="Cambria" panose="02040503050406030204" pitchFamily="18"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8141" y="5363816"/>
            <a:ext cx="3128074" cy="1276254"/>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181" y="5548922"/>
            <a:ext cx="3665313" cy="886448"/>
          </a:xfrm>
          <a:prstGeom prst="rect">
            <a:avLst/>
          </a:prstGeom>
        </p:spPr>
      </p:pic>
      <p:pic>
        <p:nvPicPr>
          <p:cNvPr id="6" name="图片 5"/>
          <p:cNvPicPr>
            <a:picLocks noChangeAspect="1"/>
          </p:cNvPicPr>
          <p:nvPr/>
        </p:nvPicPr>
        <p:blipFill>
          <a:blip r:embed="rId5"/>
          <a:stretch>
            <a:fillRect/>
          </a:stretch>
        </p:blipFill>
        <p:spPr>
          <a:xfrm>
            <a:off x="294149" y="5070248"/>
            <a:ext cx="4884138" cy="1787752"/>
          </a:xfrm>
          <a:prstGeom prst="rect">
            <a:avLst/>
          </a:prstGeom>
        </p:spPr>
      </p:pic>
      <p:sp>
        <p:nvSpPr>
          <p:cNvPr id="9" name="Title 1"/>
          <p:cNvSpPr txBox="1">
            <a:spLocks/>
          </p:cNvSpPr>
          <p:nvPr/>
        </p:nvSpPr>
        <p:spPr>
          <a:xfrm>
            <a:off x="2465745" y="1379957"/>
            <a:ext cx="7226299" cy="111967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0000"/>
              </a:lnSpc>
            </a:pPr>
            <a:r>
              <a:rPr lang="en-US" sz="5400" b="1" dirty="0" smtClean="0">
                <a:latin typeface="Cambria" panose="02040503050406030204" pitchFamily="18" charset="0"/>
                <a:ea typeface="Microsoft YaHei UI" panose="020B0503020204020204" pitchFamily="34" charset="-122"/>
                <a:cs typeface="Times New Roman" panose="02020603050405020304" pitchFamily="18" charset="0"/>
              </a:rPr>
              <a:t>Thanks for Listening.</a:t>
            </a:r>
            <a:endParaRPr lang="en-US" sz="5400" b="1" dirty="0">
              <a:latin typeface="Cambria" panose="02040503050406030204" pitchFamily="18" charset="0"/>
              <a:ea typeface="Microsoft YaHei U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019234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304661"/>
            <a:ext cx="9689592" cy="2015412"/>
          </a:xfrm>
        </p:spPr>
        <p:txBody>
          <a:bodyPr>
            <a:noAutofit/>
          </a:bodyPr>
          <a:lstStyle/>
          <a:p>
            <a:pPr algn="l">
              <a:lnSpc>
                <a:spcPct val="150000"/>
              </a:lnSpc>
            </a:pPr>
            <a:r>
              <a:rPr lang="en-US" altLang="zh-CN" sz="4400" b="1" dirty="0" smtClean="0">
                <a:latin typeface="Cambria" charset="0"/>
                <a:ea typeface="Cambria" charset="0"/>
                <a:cs typeface="Cambria" charset="0"/>
              </a:rPr>
              <a:t>Part 1 </a:t>
            </a:r>
            <a:br>
              <a:rPr lang="en-US" altLang="zh-CN" sz="4400" b="1" dirty="0" smtClean="0">
                <a:latin typeface="Cambria" charset="0"/>
                <a:ea typeface="Cambria" charset="0"/>
                <a:cs typeface="Cambria" charset="0"/>
              </a:rPr>
            </a:br>
            <a:r>
              <a:rPr lang="en-US" altLang="zh-CN" sz="4400" b="1" dirty="0" smtClean="0">
                <a:latin typeface="Cambria" charset="0"/>
                <a:ea typeface="Cambria" charset="0"/>
                <a:cs typeface="Cambria" charset="0"/>
              </a:rPr>
              <a:t>BACKGROUND</a:t>
            </a:r>
            <a:endParaRPr lang="en-US" sz="3600" b="1" dirty="0">
              <a:latin typeface="Cambria" charset="0"/>
              <a:ea typeface="Cambria" charset="0"/>
              <a:cs typeface="Cambria" charset="0"/>
            </a:endParaRPr>
          </a:p>
        </p:txBody>
      </p:sp>
    </p:spTree>
    <p:extLst>
      <p:ext uri="{BB962C8B-B14F-4D97-AF65-F5344CB8AC3E}">
        <p14:creationId xmlns:p14="http://schemas.microsoft.com/office/powerpoint/2010/main" val="10015515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5003321" cy="1280160"/>
          </a:xfrm>
        </p:spPr>
        <p:txBody>
          <a:bodyPr>
            <a:normAutofit/>
          </a:bodyPr>
          <a:lstStyle/>
          <a:p>
            <a:pPr algn="ctr">
              <a:lnSpc>
                <a:spcPct val="100000"/>
              </a:lnSpc>
            </a:pPr>
            <a:r>
              <a:rPr lang="en-US" b="1" dirty="0" smtClean="0">
                <a:latin typeface="Cambria" panose="02040503050406030204" pitchFamily="18" charset="0"/>
                <a:ea typeface="Microsoft YaHei UI" panose="020B0503020204020204" pitchFamily="34" charset="-122"/>
              </a:rPr>
              <a:t>BACKGROUN</a:t>
            </a:r>
            <a:r>
              <a:rPr lang="en-US" altLang="zh-CN" b="1" dirty="0" smtClean="0">
                <a:latin typeface="Cambria" panose="02040503050406030204" pitchFamily="18" charset="0"/>
                <a:ea typeface="Microsoft YaHei UI" panose="020B0503020204020204" pitchFamily="34" charset="-122"/>
              </a:rPr>
              <a:t>D</a:t>
            </a:r>
            <a:endParaRPr lang="en-US" sz="3600" b="1" dirty="0">
              <a:latin typeface="Cambria" panose="02040503050406030204" pitchFamily="18" charset="0"/>
              <a:ea typeface="Microsoft YaHei UI" panose="020B0503020204020204" pitchFamily="34" charset="-122"/>
            </a:endParaRPr>
          </a:p>
        </p:txBody>
      </p:sp>
      <p:sp>
        <p:nvSpPr>
          <p:cNvPr id="13" name="Content Placeholder 2"/>
          <p:cNvSpPr txBox="1">
            <a:spLocks/>
          </p:cNvSpPr>
          <p:nvPr/>
        </p:nvSpPr>
        <p:spPr>
          <a:xfrm>
            <a:off x="444415" y="1394835"/>
            <a:ext cx="7924012" cy="48288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indent="-441325">
              <a:lnSpc>
                <a:spcPct val="120000"/>
              </a:lnSpc>
              <a:buFont typeface="Wingdings" charset="2"/>
              <a:buChar char="l"/>
            </a:pPr>
            <a:r>
              <a:rPr lang="en-US" altLang="zh-CN" dirty="0" smtClean="0">
                <a:latin typeface="Cambria" panose="02040503050406030204" pitchFamily="18" charset="0"/>
              </a:rPr>
              <a:t>The</a:t>
            </a:r>
            <a:r>
              <a:rPr lang="en-US" altLang="zh-CN" b="1" dirty="0" smtClean="0">
                <a:latin typeface="Cambria" panose="02040503050406030204" pitchFamily="18" charset="0"/>
              </a:rPr>
              <a:t> neural dialogue generation task </a:t>
            </a:r>
            <a:r>
              <a:rPr lang="en-US" altLang="zh-CN" dirty="0" smtClean="0">
                <a:latin typeface="Cambria" panose="02040503050406030204" pitchFamily="18" charset="0"/>
              </a:rPr>
              <a:t>is essential towards various applications, e.g., entertaining chatbots and virtual assistants etc.</a:t>
            </a:r>
          </a:p>
          <a:p>
            <a:pPr marL="19050" indent="0">
              <a:lnSpc>
                <a:spcPct val="120000"/>
              </a:lnSpc>
              <a:buNone/>
            </a:pPr>
            <a:endParaRPr lang="en-US" altLang="zh-CN" dirty="0" smtClean="0">
              <a:latin typeface="Cambria" panose="02040503050406030204" pitchFamily="18" charset="0"/>
            </a:endParaRPr>
          </a:p>
          <a:p>
            <a:pPr marL="460375" indent="-441325">
              <a:lnSpc>
                <a:spcPct val="120000"/>
              </a:lnSpc>
              <a:buFont typeface="Wingdings" charset="2"/>
              <a:buChar char="l"/>
            </a:pPr>
            <a:r>
              <a:rPr lang="en-US" altLang="zh-CN" dirty="0" smtClean="0">
                <a:latin typeface="Cambria" panose="02040503050406030204" pitchFamily="18" charset="0"/>
              </a:rPr>
              <a:t>The task </a:t>
            </a:r>
            <a:r>
              <a:rPr lang="en-US" altLang="zh-CN" dirty="0">
                <a:latin typeface="Cambria" panose="02040503050406030204" pitchFamily="18" charset="0"/>
              </a:rPr>
              <a:t>goal is to </a:t>
            </a:r>
            <a:r>
              <a:rPr lang="en-US" altLang="zh-CN" b="1" dirty="0">
                <a:latin typeface="Cambria" panose="02040503050406030204" pitchFamily="18" charset="0"/>
              </a:rPr>
              <a:t>exchange information </a:t>
            </a:r>
            <a:r>
              <a:rPr lang="en-US" altLang="zh-CN" dirty="0">
                <a:latin typeface="Cambria" panose="02040503050406030204" pitchFamily="18" charset="0"/>
              </a:rPr>
              <a:t>by generating </a:t>
            </a:r>
            <a:r>
              <a:rPr lang="en-US" altLang="zh-CN" b="1" dirty="0" smtClean="0">
                <a:latin typeface="Cambria" panose="02040503050406030204" pitchFamily="18" charset="0"/>
              </a:rPr>
              <a:t>human-like</a:t>
            </a:r>
            <a:r>
              <a:rPr lang="en-US" altLang="zh-CN" dirty="0" smtClean="0">
                <a:latin typeface="Cambria" panose="02040503050406030204" pitchFamily="18" charset="0"/>
              </a:rPr>
              <a:t> responses </a:t>
            </a:r>
            <a:r>
              <a:rPr lang="en-US" altLang="zh-CN" dirty="0">
                <a:latin typeface="Cambria" panose="02040503050406030204" pitchFamily="18" charset="0"/>
              </a:rPr>
              <a:t>that are coherent with contextual </a:t>
            </a:r>
            <a:r>
              <a:rPr lang="en-US" altLang="zh-CN" dirty="0" smtClean="0">
                <a:latin typeface="Cambria" panose="02040503050406030204" pitchFamily="18" charset="0"/>
              </a:rPr>
              <a:t>utterances.</a:t>
            </a:r>
          </a:p>
          <a:p>
            <a:pPr marL="19050" indent="0">
              <a:lnSpc>
                <a:spcPct val="120000"/>
              </a:lnSpc>
              <a:buNone/>
            </a:pPr>
            <a:r>
              <a:rPr lang="en-US" altLang="zh-CN" dirty="0" smtClean="0">
                <a:latin typeface="Cambria" panose="02040503050406030204" pitchFamily="18" charset="0"/>
              </a:rPr>
              <a:t>	</a:t>
            </a:r>
            <a:r>
              <a:rPr lang="en-US" altLang="zh-CN" b="1" dirty="0" smtClean="0">
                <a:latin typeface="Cambria" panose="02040503050406030204" pitchFamily="18" charset="0"/>
              </a:rPr>
              <a:t> grammatical, meaningful, diverse…</a:t>
            </a:r>
            <a:endParaRPr lang="en-US" altLang="zh-CN" dirty="0">
              <a:latin typeface="Cambria" panose="020405030504060302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012" y="190500"/>
            <a:ext cx="3251988" cy="170104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46743" y="3809240"/>
            <a:ext cx="2600325" cy="4622800"/>
          </a:xfrm>
          <a:prstGeom prst="rect">
            <a:avLst/>
          </a:prstGeom>
        </p:spPr>
      </p:pic>
      <p:pic>
        <p:nvPicPr>
          <p:cNvPr id="2" name="Picture 1"/>
          <p:cNvPicPr>
            <a:picLocks noChangeAspect="1"/>
          </p:cNvPicPr>
          <p:nvPr/>
        </p:nvPicPr>
        <p:blipFill>
          <a:blip r:embed="rId5"/>
          <a:stretch>
            <a:fillRect/>
          </a:stretch>
        </p:blipFill>
        <p:spPr>
          <a:xfrm>
            <a:off x="8368427" y="2102384"/>
            <a:ext cx="3707029" cy="1496012"/>
          </a:xfrm>
          <a:prstGeom prst="rect">
            <a:avLst/>
          </a:prstGeom>
        </p:spPr>
      </p:pic>
    </p:spTree>
    <p:extLst>
      <p:ext uri="{BB962C8B-B14F-4D97-AF65-F5344CB8AC3E}">
        <p14:creationId xmlns:p14="http://schemas.microsoft.com/office/powerpoint/2010/main" val="11906735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495298" y="1280160"/>
            <a:ext cx="8002589" cy="5179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indent="-441325">
              <a:lnSpc>
                <a:spcPct val="120000"/>
              </a:lnSpc>
              <a:buFont typeface="Wingdings" charset="2"/>
              <a:buChar char="l"/>
            </a:pPr>
            <a:r>
              <a:rPr lang="en-US" altLang="zh-CN" dirty="0" smtClean="0">
                <a:latin typeface="Cambria" panose="02040503050406030204" pitchFamily="18" charset="0"/>
              </a:rPr>
              <a:t>Most neural dialogue models are based on </a:t>
            </a:r>
            <a:r>
              <a:rPr lang="en-US" altLang="zh-CN" b="1" dirty="0" smtClean="0">
                <a:latin typeface="Cambria" panose="02040503050406030204" pitchFamily="18" charset="0"/>
              </a:rPr>
              <a:t>encoder-decoder framework</a:t>
            </a:r>
            <a:r>
              <a:rPr lang="en-US" altLang="zh-CN" dirty="0" smtClean="0">
                <a:latin typeface="Cambria" panose="02040503050406030204" pitchFamily="18" charset="0"/>
              </a:rPr>
              <a:t>.</a:t>
            </a:r>
            <a:endParaRPr lang="en-US" altLang="zh-CN" b="1" dirty="0" smtClean="0">
              <a:latin typeface="Cambria" panose="02040503050406030204" pitchFamily="18" charset="0"/>
            </a:endParaRPr>
          </a:p>
          <a:p>
            <a:pPr marL="846138" indent="-385763">
              <a:lnSpc>
                <a:spcPct val="120000"/>
              </a:lnSpc>
              <a:buFont typeface="Wingdings" charset="2"/>
              <a:buChar char="à"/>
            </a:pPr>
            <a:r>
              <a:rPr lang="en-US" altLang="zh-CN" sz="2400" dirty="0" smtClean="0">
                <a:latin typeface="Cambria" panose="02040503050406030204" pitchFamily="18" charset="0"/>
                <a:sym typeface="Wingdings"/>
              </a:rPr>
              <a:t>Deterministic mapping (between C and R).</a:t>
            </a:r>
            <a:endParaRPr lang="en-US" altLang="zh-CN" sz="2400" dirty="0">
              <a:latin typeface="Cambria" panose="02040503050406030204" pitchFamily="18" charset="0"/>
              <a:sym typeface="Wingdings"/>
            </a:endParaRPr>
          </a:p>
          <a:p>
            <a:pPr marL="846138" indent="-385763">
              <a:lnSpc>
                <a:spcPct val="120000"/>
              </a:lnSpc>
              <a:buFont typeface="Wingdings" charset="2"/>
              <a:buChar char="à"/>
            </a:pPr>
            <a:r>
              <a:rPr lang="en-US" altLang="zh-CN" sz="2400" dirty="0" smtClean="0">
                <a:latin typeface="Cambria" panose="02040503050406030204" pitchFamily="18" charset="0"/>
                <a:ea typeface="Microsoft YaHei UI" panose="020B0503020204020204" pitchFamily="34" charset="-122"/>
                <a:cs typeface="Times New Roman" panose="02020603050405020304" pitchFamily="18" charset="0"/>
              </a:rPr>
              <a:t>Single vector as hidden representations.</a:t>
            </a:r>
            <a:endParaRPr lang="en-US" altLang="zh-CN" sz="2400" b="1" dirty="0" smtClean="0">
              <a:latin typeface="Cambria" panose="02040503050406030204" pitchFamily="18" charset="0"/>
            </a:endParaRPr>
          </a:p>
          <a:p>
            <a:pPr marL="460375" indent="-441325">
              <a:lnSpc>
                <a:spcPct val="120000"/>
              </a:lnSpc>
              <a:buFont typeface="Wingdings" charset="2"/>
              <a:buChar char="l"/>
            </a:pPr>
            <a:r>
              <a:rPr lang="en-US" altLang="zh-CN" dirty="0" smtClean="0">
                <a:latin typeface="Cambria" panose="02040503050406030204" pitchFamily="18" charset="0"/>
              </a:rPr>
              <a:t>Updated state-of-the-arts are </a:t>
            </a:r>
            <a:r>
              <a:rPr lang="en-US" altLang="zh-CN" b="1" dirty="0" smtClean="0">
                <a:latin typeface="Cambria" panose="02040503050406030204" pitchFamily="18" charset="0"/>
              </a:rPr>
              <a:t>variational encoder-decoders (VED)</a:t>
            </a:r>
            <a:r>
              <a:rPr lang="en-US" altLang="zh-CN" dirty="0" smtClean="0">
                <a:latin typeface="Cambria" panose="02040503050406030204" pitchFamily="18" charset="0"/>
              </a:rPr>
              <a:t>.</a:t>
            </a:r>
            <a:endParaRPr lang="en-US" altLang="zh-CN" dirty="0">
              <a:latin typeface="Cambria" panose="02040503050406030204" pitchFamily="18" charset="0"/>
            </a:endParaRPr>
          </a:p>
          <a:p>
            <a:pPr marL="846138" indent="-385763">
              <a:lnSpc>
                <a:spcPct val="120000"/>
              </a:lnSpc>
              <a:buFont typeface="Wingdings" charset="2"/>
              <a:buChar char="à"/>
            </a:pPr>
            <a:r>
              <a:rPr lang="en-US" altLang="zh-CN" sz="2400" dirty="0" smtClean="0">
                <a:latin typeface="Cambria" panose="02040503050406030204" pitchFamily="18" charset="0"/>
                <a:ea typeface="Microsoft YaHei UI" panose="020B0503020204020204" pitchFamily="34" charset="-122"/>
                <a:cs typeface="Times New Roman" panose="02020603050405020304" pitchFamily="18" charset="0"/>
              </a:rPr>
              <a:t>Stochastic mapping through sampling.</a:t>
            </a:r>
          </a:p>
          <a:p>
            <a:pPr marL="846138" indent="-385763">
              <a:lnSpc>
                <a:spcPct val="120000"/>
              </a:lnSpc>
              <a:buFont typeface="Wingdings" charset="2"/>
              <a:buChar char="à"/>
            </a:pPr>
            <a:r>
              <a:rPr lang="en-US" altLang="zh-CN" sz="2400" dirty="0" smtClean="0">
                <a:latin typeface="Cambria" panose="02040503050406030204" pitchFamily="18" charset="0"/>
                <a:ea typeface="Microsoft YaHei UI" panose="020B0503020204020204" pitchFamily="34" charset="-122"/>
                <a:cs typeface="Times New Roman" panose="02020603050405020304" pitchFamily="18" charset="0"/>
              </a:rPr>
              <a:t>Sampling from a distributional region.</a:t>
            </a:r>
            <a:endParaRPr lang="en-US" altLang="zh-CN" sz="3000" b="1" dirty="0">
              <a:latin typeface="Cambria" panose="02040503050406030204" pitchFamily="18" charset="0"/>
            </a:endParaRPr>
          </a:p>
          <a:p>
            <a:pPr marL="460375" indent="-441325">
              <a:lnSpc>
                <a:spcPct val="120000"/>
              </a:lnSpc>
              <a:buFont typeface="Wingdings" charset="2"/>
              <a:buChar char="l"/>
            </a:pPr>
            <a:endParaRPr lang="en-US" altLang="zh-CN" sz="3000" dirty="0" smtClean="0">
              <a:latin typeface="Cambria" panose="02040503050406030204" pitchFamily="18" charset="0"/>
            </a:endParaRPr>
          </a:p>
          <a:p>
            <a:pPr marL="846138" indent="-385763">
              <a:lnSpc>
                <a:spcPct val="120000"/>
              </a:lnSpc>
              <a:buFont typeface="Wingdings" charset="2"/>
              <a:buChar char="à"/>
            </a:pPr>
            <a:endParaRPr lang="en-US" altLang="zh-CN" sz="3000" dirty="0">
              <a:latin typeface="Cambria" panose="02040503050406030204" pitchFamily="18" charset="0"/>
            </a:endParaRPr>
          </a:p>
          <a:p>
            <a:pPr marL="19050" indent="0">
              <a:lnSpc>
                <a:spcPct val="120000"/>
              </a:lnSpc>
              <a:buNone/>
            </a:pPr>
            <a:endParaRPr lang="en-US" altLang="zh-CN" sz="3000" dirty="0" smtClean="0">
              <a:latin typeface="Cambria" panose="02040503050406030204" pitchFamily="18" charset="0"/>
            </a:endParaRPr>
          </a:p>
        </p:txBody>
      </p:sp>
      <p:sp>
        <p:nvSpPr>
          <p:cNvPr id="4" name="Title 1"/>
          <p:cNvSpPr txBox="1">
            <a:spLocks/>
          </p:cNvSpPr>
          <p:nvPr/>
        </p:nvSpPr>
        <p:spPr>
          <a:xfrm>
            <a:off x="0" y="0"/>
            <a:ext cx="5003321" cy="1280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b="1" smtClean="0">
                <a:latin typeface="Cambria" panose="02040503050406030204" pitchFamily="18" charset="0"/>
                <a:ea typeface="Microsoft YaHei UI" panose="020B0503020204020204" pitchFamily="34" charset="-122"/>
              </a:rPr>
              <a:t>BACKGROUN</a:t>
            </a:r>
            <a:r>
              <a:rPr lang="en-US" altLang="zh-CN" b="1" smtClean="0">
                <a:latin typeface="Cambria" panose="02040503050406030204" pitchFamily="18" charset="0"/>
                <a:ea typeface="Microsoft YaHei UI" panose="020B0503020204020204" pitchFamily="34" charset="-122"/>
              </a:rPr>
              <a:t>D</a:t>
            </a:r>
            <a:endParaRPr lang="en-US" sz="3600" b="1" dirty="0">
              <a:latin typeface="Cambria" panose="02040503050406030204" pitchFamily="18" charset="0"/>
              <a:ea typeface="Microsoft YaHei UI" panose="020B0503020204020204" pitchFamily="34" charset="-122"/>
            </a:endParaRPr>
          </a:p>
        </p:txBody>
      </p:sp>
      <p:pic>
        <p:nvPicPr>
          <p:cNvPr id="6" name="图片 5"/>
          <p:cNvPicPr>
            <a:picLocks noChangeAspect="1"/>
          </p:cNvPicPr>
          <p:nvPr/>
        </p:nvPicPr>
        <p:blipFill>
          <a:blip r:embed="rId3"/>
          <a:stretch>
            <a:fillRect/>
          </a:stretch>
        </p:blipFill>
        <p:spPr>
          <a:xfrm>
            <a:off x="8129947" y="1280160"/>
            <a:ext cx="3783013" cy="2240649"/>
          </a:xfrm>
          <a:prstGeom prst="rect">
            <a:avLst/>
          </a:prstGeom>
        </p:spPr>
      </p:pic>
      <p:pic>
        <p:nvPicPr>
          <p:cNvPr id="7" name="图片 6"/>
          <p:cNvPicPr>
            <a:picLocks noChangeAspect="1"/>
          </p:cNvPicPr>
          <p:nvPr/>
        </p:nvPicPr>
        <p:blipFill>
          <a:blip r:embed="rId4"/>
          <a:stretch>
            <a:fillRect/>
          </a:stretch>
        </p:blipFill>
        <p:spPr>
          <a:xfrm>
            <a:off x="7067550" y="4430339"/>
            <a:ext cx="5086710" cy="2003425"/>
          </a:xfrm>
          <a:prstGeom prst="rect">
            <a:avLst/>
          </a:prstGeom>
        </p:spPr>
      </p:pic>
    </p:spTree>
    <p:extLst>
      <p:ext uri="{BB962C8B-B14F-4D97-AF65-F5344CB8AC3E}">
        <p14:creationId xmlns:p14="http://schemas.microsoft.com/office/powerpoint/2010/main" val="13020687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90171" y="1457960"/>
            <a:ext cx="6032500" cy="5179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250" indent="-457200">
              <a:lnSpc>
                <a:spcPct val="120000"/>
              </a:lnSpc>
              <a:buFont typeface="Wingdings" panose="05000000000000000000" pitchFamily="2" charset="2"/>
              <a:buChar char="l"/>
            </a:pPr>
            <a:r>
              <a:rPr lang="en-US" altLang="zh-CN" dirty="0" smtClean="0">
                <a:latin typeface="Cambria" panose="02040503050406030204" pitchFamily="18" charset="0"/>
              </a:rPr>
              <a:t>Existing state-of-the-arts (VED-based) are still far from satisfactory.</a:t>
            </a:r>
            <a:endParaRPr lang="en-US" altLang="zh-CN" b="1" dirty="0" smtClean="0">
              <a:latin typeface="Cambria" panose="02040503050406030204" pitchFamily="18" charset="0"/>
            </a:endParaRPr>
          </a:p>
          <a:p>
            <a:pPr marL="846138" indent="-385763">
              <a:lnSpc>
                <a:spcPct val="120000"/>
              </a:lnSpc>
              <a:buFont typeface="Wingdings" charset="2"/>
              <a:buChar char="à"/>
            </a:pPr>
            <a:r>
              <a:rPr lang="en-US" altLang="zh-CN" sz="2400" dirty="0" smtClean="0">
                <a:latin typeface="Cambria" panose="02040503050406030204" pitchFamily="18" charset="0"/>
                <a:ea typeface="Microsoft YaHei UI" panose="020B0503020204020204" pitchFamily="34" charset="-122"/>
                <a:cs typeface="Times New Roman" panose="02020603050405020304" pitchFamily="18" charset="0"/>
                <a:sym typeface="Wingdings"/>
              </a:rPr>
              <a:t>They </a:t>
            </a:r>
            <a:r>
              <a:rPr lang="en-US" altLang="zh-CN" sz="2400" dirty="0" smtClean="0">
                <a:latin typeface="Cambria" panose="02040503050406030204" pitchFamily="18" charset="0"/>
                <a:ea typeface="Microsoft YaHei UI" panose="020B0503020204020204" pitchFamily="34" charset="-122"/>
                <a:cs typeface="Times New Roman" panose="02020603050405020304" pitchFamily="18" charset="0"/>
              </a:rPr>
              <a:t>tend </a:t>
            </a:r>
            <a:r>
              <a:rPr lang="en-US" altLang="zh-CN" sz="2400" dirty="0">
                <a:latin typeface="Cambria" panose="02040503050406030204" pitchFamily="18" charset="0"/>
                <a:ea typeface="Microsoft YaHei UI" panose="020B0503020204020204" pitchFamily="34" charset="-122"/>
                <a:cs typeface="Times New Roman" panose="02020603050405020304" pitchFamily="18" charset="0"/>
              </a:rPr>
              <a:t>to generate non-committal and meaningless responses, </a:t>
            </a:r>
            <a:r>
              <a:rPr lang="en-US" altLang="zh-CN" sz="2400" dirty="0" smtClean="0">
                <a:latin typeface="Cambria" panose="02040503050406030204" pitchFamily="18" charset="0"/>
                <a:ea typeface="Microsoft YaHei UI" panose="020B0503020204020204" pitchFamily="34" charset="-122"/>
                <a:cs typeface="Times New Roman" panose="02020603050405020304" pitchFamily="18" charset="0"/>
              </a:rPr>
              <a:t>e.g., “oh yes”, “I </a:t>
            </a:r>
            <a:r>
              <a:rPr lang="en-US" altLang="zh-CN" sz="2400" dirty="0">
                <a:latin typeface="Cambria" panose="02040503050406030204" pitchFamily="18" charset="0"/>
                <a:ea typeface="Microsoft YaHei UI" panose="020B0503020204020204" pitchFamily="34" charset="-122"/>
                <a:cs typeface="Times New Roman" panose="02020603050405020304" pitchFamily="18" charset="0"/>
              </a:rPr>
              <a:t>don’t </a:t>
            </a:r>
            <a:r>
              <a:rPr lang="en-US" altLang="zh-CN" sz="2400" dirty="0" smtClean="0">
                <a:latin typeface="Cambria" panose="02040503050406030204" pitchFamily="18" charset="0"/>
                <a:ea typeface="Microsoft YaHei UI" panose="020B0503020204020204" pitchFamily="34" charset="-122"/>
                <a:cs typeface="Times New Roman" panose="02020603050405020304" pitchFamily="18" charset="0"/>
              </a:rPr>
              <a:t>know”.</a:t>
            </a:r>
            <a:endParaRPr lang="en-US" altLang="zh-CN" sz="2400" dirty="0">
              <a:latin typeface="Cambria" panose="02040503050406030204" pitchFamily="18" charset="0"/>
              <a:ea typeface="Microsoft YaHei UI" panose="020B0503020204020204" pitchFamily="34" charset="-122"/>
              <a:cs typeface="Times New Roman" panose="02020603050405020304" pitchFamily="18" charset="0"/>
            </a:endParaRPr>
          </a:p>
          <a:p>
            <a:pPr marL="846138" indent="-385763">
              <a:lnSpc>
                <a:spcPct val="120000"/>
              </a:lnSpc>
              <a:buFont typeface="Wingdings" charset="2"/>
              <a:buChar char="à"/>
            </a:pPr>
            <a:r>
              <a:rPr lang="en-US" altLang="zh-CN" sz="2400" dirty="0" smtClean="0">
                <a:latin typeface="Cambria" panose="02040503050406030204" pitchFamily="18" charset="0"/>
                <a:ea typeface="Microsoft YaHei UI" panose="020B0503020204020204" pitchFamily="34" charset="-122"/>
                <a:cs typeface="Times New Roman" panose="02020603050405020304" pitchFamily="18" charset="0"/>
              </a:rPr>
              <a:t>For responses </a:t>
            </a:r>
            <a:r>
              <a:rPr lang="en-US" altLang="zh-CN" sz="2400" dirty="0">
                <a:latin typeface="Cambria" panose="02040503050406030204" pitchFamily="18" charset="0"/>
                <a:ea typeface="Microsoft YaHei UI" panose="020B0503020204020204" pitchFamily="34" charset="-122"/>
                <a:cs typeface="Times New Roman" panose="02020603050405020304" pitchFamily="18" charset="0"/>
              </a:rPr>
              <a:t>that are </a:t>
            </a:r>
            <a:r>
              <a:rPr lang="en-US" altLang="zh-CN" sz="2400" dirty="0" smtClean="0">
                <a:latin typeface="Cambria" panose="02040503050406030204" pitchFamily="18" charset="0"/>
                <a:ea typeface="Microsoft YaHei UI" panose="020B0503020204020204" pitchFamily="34" charset="-122"/>
                <a:cs typeface="Times New Roman" panose="02020603050405020304" pitchFamily="18" charset="0"/>
              </a:rPr>
              <a:t>relatively longer</a:t>
            </a:r>
            <a:r>
              <a:rPr lang="en-US" altLang="zh-CN" sz="2400" dirty="0">
                <a:latin typeface="Cambria" panose="02040503050406030204" pitchFamily="18" charset="0"/>
                <a:ea typeface="Microsoft YaHei UI" panose="020B0503020204020204" pitchFamily="34" charset="-122"/>
                <a:cs typeface="Times New Roman" panose="02020603050405020304" pitchFamily="18" charset="0"/>
              </a:rPr>
              <a:t>, they appear to be unimportant, </a:t>
            </a:r>
            <a:r>
              <a:rPr lang="en-US" altLang="zh-CN" sz="2400" dirty="0" smtClean="0">
                <a:latin typeface="Cambria" panose="02040503050406030204" pitchFamily="18" charset="0"/>
                <a:ea typeface="Microsoft YaHei UI" panose="020B0503020204020204" pitchFamily="34" charset="-122"/>
                <a:cs typeface="Times New Roman" panose="02020603050405020304" pitchFamily="18" charset="0"/>
              </a:rPr>
              <a:t>lacking change </a:t>
            </a:r>
            <a:r>
              <a:rPr lang="en-US" altLang="zh-CN" sz="2400" dirty="0">
                <a:latin typeface="Cambria" panose="02040503050406030204" pitchFamily="18" charset="0"/>
                <a:ea typeface="Microsoft YaHei UI" panose="020B0503020204020204" pitchFamily="34" charset="-122"/>
                <a:cs typeface="Times New Roman" panose="02020603050405020304" pitchFamily="18" charset="0"/>
              </a:rPr>
              <a:t>and </a:t>
            </a:r>
            <a:r>
              <a:rPr lang="en-US" altLang="zh-CN" sz="2400" dirty="0" smtClean="0">
                <a:latin typeface="Cambria" panose="02040503050406030204" pitchFamily="18" charset="0"/>
                <a:ea typeface="Microsoft YaHei UI" panose="020B0503020204020204" pitchFamily="34" charset="-122"/>
                <a:cs typeface="Times New Roman" panose="02020603050405020304" pitchFamily="18" charset="0"/>
              </a:rPr>
              <a:t>specific information.</a:t>
            </a:r>
            <a:endParaRPr lang="en-US" altLang="zh-CN" dirty="0" smtClean="0">
              <a:latin typeface="Cambria" panose="02040503050406030204" pitchFamily="18" charset="0"/>
            </a:endParaRPr>
          </a:p>
          <a:p>
            <a:pPr marL="846138" indent="-385763">
              <a:lnSpc>
                <a:spcPct val="120000"/>
              </a:lnSpc>
              <a:buFont typeface="Wingdings" charset="2"/>
              <a:buChar char="à"/>
            </a:pPr>
            <a:endParaRPr lang="en-US" altLang="zh-CN" sz="3000" dirty="0">
              <a:latin typeface="Cambria" panose="02040503050406030204" pitchFamily="18" charset="0"/>
            </a:endParaRPr>
          </a:p>
          <a:p>
            <a:pPr marL="19050" indent="0">
              <a:lnSpc>
                <a:spcPct val="120000"/>
              </a:lnSpc>
              <a:buNone/>
            </a:pPr>
            <a:endParaRPr lang="en-US" altLang="zh-CN" sz="3000" dirty="0" smtClean="0">
              <a:latin typeface="Cambria" panose="02040503050406030204" pitchFamily="18" charset="0"/>
            </a:endParaRPr>
          </a:p>
        </p:txBody>
      </p:sp>
      <p:sp>
        <p:nvSpPr>
          <p:cNvPr id="4" name="Title 1"/>
          <p:cNvSpPr txBox="1">
            <a:spLocks/>
          </p:cNvSpPr>
          <p:nvPr/>
        </p:nvSpPr>
        <p:spPr>
          <a:xfrm>
            <a:off x="0" y="0"/>
            <a:ext cx="5003321" cy="1280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b="1" dirty="0" smtClean="0">
                <a:latin typeface="Cambria" panose="02040503050406030204" pitchFamily="18" charset="0"/>
                <a:ea typeface="Microsoft YaHei UI" panose="020B0503020204020204" pitchFamily="34" charset="-122"/>
              </a:rPr>
              <a:t>BACKGROUN</a:t>
            </a:r>
            <a:r>
              <a:rPr lang="en-US" altLang="zh-CN" b="1" dirty="0" smtClean="0">
                <a:latin typeface="Cambria" panose="02040503050406030204" pitchFamily="18" charset="0"/>
                <a:ea typeface="Microsoft YaHei UI" panose="020B0503020204020204" pitchFamily="34" charset="-122"/>
              </a:rPr>
              <a:t>D</a:t>
            </a:r>
            <a:endParaRPr lang="en-US" sz="3600" b="1" dirty="0">
              <a:latin typeface="Cambria" panose="02040503050406030204" pitchFamily="18" charset="0"/>
              <a:ea typeface="Microsoft YaHei UI" panose="020B0503020204020204" pitchFamily="34" charset="-122"/>
            </a:endParaRPr>
          </a:p>
        </p:txBody>
      </p:sp>
      <p:pic>
        <p:nvPicPr>
          <p:cNvPr id="2" name="图片 1"/>
          <p:cNvPicPr>
            <a:picLocks noChangeAspect="1"/>
          </p:cNvPicPr>
          <p:nvPr/>
        </p:nvPicPr>
        <p:blipFill>
          <a:blip r:embed="rId3"/>
          <a:stretch>
            <a:fillRect/>
          </a:stretch>
        </p:blipFill>
        <p:spPr>
          <a:xfrm>
            <a:off x="6122671" y="1280160"/>
            <a:ext cx="6069329" cy="4796211"/>
          </a:xfrm>
          <a:prstGeom prst="rect">
            <a:avLst/>
          </a:prstGeom>
        </p:spPr>
      </p:pic>
    </p:spTree>
    <p:extLst>
      <p:ext uri="{BB962C8B-B14F-4D97-AF65-F5344CB8AC3E}">
        <p14:creationId xmlns:p14="http://schemas.microsoft.com/office/powerpoint/2010/main" val="37148889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1104900" y="2304661"/>
            <a:ext cx="9689592" cy="20154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altLang="zh-CN" sz="4400" b="1" dirty="0" smtClean="0">
                <a:latin typeface="Cambria" charset="0"/>
                <a:ea typeface="Cambria" charset="0"/>
                <a:cs typeface="Cambria" charset="0"/>
              </a:rPr>
              <a:t>Part 2 </a:t>
            </a:r>
            <a:br>
              <a:rPr lang="en-US" altLang="zh-CN" sz="4400" b="1" dirty="0" smtClean="0">
                <a:latin typeface="Cambria" charset="0"/>
                <a:ea typeface="Cambria" charset="0"/>
                <a:cs typeface="Cambria" charset="0"/>
              </a:rPr>
            </a:br>
            <a:r>
              <a:rPr lang="en-US" altLang="zh-CN" sz="4400" b="1" dirty="0" smtClean="0">
                <a:latin typeface="Cambria" charset="0"/>
                <a:ea typeface="Cambria" charset="0"/>
                <a:cs typeface="Cambria" charset="0"/>
              </a:rPr>
              <a:t>PRELIMINARY</a:t>
            </a:r>
            <a:endParaRPr lang="en-US" sz="3600" b="1" dirty="0">
              <a:latin typeface="Cambria" charset="0"/>
              <a:ea typeface="Cambria" charset="0"/>
              <a:cs typeface="Cambria" charset="0"/>
            </a:endParaRPr>
          </a:p>
        </p:txBody>
      </p:sp>
    </p:spTree>
    <p:extLst>
      <p:ext uri="{BB962C8B-B14F-4D97-AF65-F5344CB8AC3E}">
        <p14:creationId xmlns:p14="http://schemas.microsoft.com/office/powerpoint/2010/main" val="1923687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2"/>
          <p:cNvSpPr txBox="1">
            <a:spLocks/>
          </p:cNvSpPr>
          <p:nvPr/>
        </p:nvSpPr>
        <p:spPr>
          <a:xfrm>
            <a:off x="71122" y="1145736"/>
            <a:ext cx="7752567" cy="29635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250" indent="-457200">
              <a:lnSpc>
                <a:spcPct val="120000"/>
              </a:lnSpc>
              <a:buFont typeface="Wingdings" panose="05000000000000000000" pitchFamily="2" charset="2"/>
              <a:buChar char="l"/>
            </a:pPr>
            <a:r>
              <a:rPr lang="en-US" dirty="0" smtClean="0">
                <a:latin typeface="Cambria" charset="0"/>
                <a:ea typeface="Cambria" charset="0"/>
                <a:cs typeface="Cambria" charset="0"/>
              </a:rPr>
              <a:t>It </a:t>
            </a:r>
            <a:r>
              <a:rPr lang="en-US" dirty="0">
                <a:latin typeface="Cambria" charset="0"/>
                <a:ea typeface="Cambria" charset="0"/>
                <a:cs typeface="Cambria" charset="0"/>
              </a:rPr>
              <a:t>is assumed that the dialogue response is generated through the following </a:t>
            </a:r>
            <a:r>
              <a:rPr lang="en-US" dirty="0" smtClean="0">
                <a:latin typeface="Cambria" charset="0"/>
                <a:ea typeface="Cambria" charset="0"/>
                <a:cs typeface="Cambria" charset="0"/>
              </a:rPr>
              <a:t>process:</a:t>
            </a:r>
            <a:endParaRPr lang="en-US" altLang="zh-CN" b="1" dirty="0">
              <a:latin typeface="Cambria" panose="02040503050406030204" pitchFamily="18" charset="0"/>
            </a:endParaRPr>
          </a:p>
          <a:p>
            <a:pPr marL="846138" indent="-385763">
              <a:lnSpc>
                <a:spcPct val="120000"/>
              </a:lnSpc>
              <a:buFont typeface="Wingdings" charset="2"/>
              <a:buChar char="à"/>
            </a:pPr>
            <a:r>
              <a:rPr lang="en-US" sz="2400" dirty="0" smtClean="0">
                <a:latin typeface="Cambria" charset="0"/>
                <a:ea typeface="Cambria" charset="0"/>
                <a:cs typeface="Cambria" charset="0"/>
              </a:rPr>
              <a:t>a latent variable </a:t>
            </a:r>
            <a:r>
              <a:rPr lang="en-US" sz="2400" dirty="0">
                <a:latin typeface="Cambria" charset="0"/>
                <a:ea typeface="Cambria" charset="0"/>
                <a:cs typeface="Cambria" charset="0"/>
              </a:rPr>
              <a:t>z </a:t>
            </a:r>
            <a:r>
              <a:rPr lang="en-US" sz="2400" dirty="0" smtClean="0">
                <a:latin typeface="Cambria" charset="0"/>
                <a:ea typeface="Cambria" charset="0"/>
                <a:cs typeface="Cambria" charset="0"/>
              </a:rPr>
              <a:t>is sampled from prior </a:t>
            </a:r>
            <a:r>
              <a:rPr lang="en-US" sz="2400" dirty="0">
                <a:latin typeface="Cambria" charset="0"/>
                <a:ea typeface="Cambria" charset="0"/>
                <a:cs typeface="Cambria" charset="0"/>
              </a:rPr>
              <a:t>p(</a:t>
            </a:r>
            <a:r>
              <a:rPr lang="en-US" sz="2400" dirty="0" err="1">
                <a:latin typeface="Cambria" charset="0"/>
                <a:ea typeface="Cambria" charset="0"/>
                <a:cs typeface="Cambria" charset="0"/>
              </a:rPr>
              <a:t>z|x</a:t>
            </a:r>
            <a:r>
              <a:rPr lang="en-US" sz="2400" dirty="0" smtClean="0">
                <a:latin typeface="Cambria" charset="0"/>
                <a:ea typeface="Cambria" charset="0"/>
                <a:cs typeface="Cambria" charset="0"/>
              </a:rPr>
              <a:t>)</a:t>
            </a:r>
          </a:p>
          <a:p>
            <a:pPr marL="846138" indent="-385763">
              <a:lnSpc>
                <a:spcPct val="120000"/>
              </a:lnSpc>
              <a:buFont typeface="Wingdings" charset="2"/>
              <a:buChar char="à"/>
            </a:pPr>
            <a:r>
              <a:rPr lang="en-US" sz="2400" dirty="0">
                <a:latin typeface="Cambria" charset="0"/>
                <a:ea typeface="Cambria" charset="0"/>
                <a:cs typeface="Cambria" charset="0"/>
              </a:rPr>
              <a:t>a response is generated by the distribution p(</a:t>
            </a:r>
            <a:r>
              <a:rPr lang="en-US" sz="2400" dirty="0" err="1">
                <a:latin typeface="Cambria" charset="0"/>
                <a:ea typeface="Cambria" charset="0"/>
                <a:cs typeface="Cambria" charset="0"/>
              </a:rPr>
              <a:t>y|z,x</a:t>
            </a:r>
            <a:r>
              <a:rPr lang="en-US" sz="2400" dirty="0" smtClean="0">
                <a:latin typeface="Cambria" charset="0"/>
                <a:ea typeface="Cambria" charset="0"/>
                <a:cs typeface="Cambria" charset="0"/>
              </a:rPr>
              <a:t>)</a:t>
            </a:r>
          </a:p>
          <a:p>
            <a:pPr marL="846138" indent="-385763">
              <a:lnSpc>
                <a:spcPct val="120000"/>
              </a:lnSpc>
              <a:buFont typeface="Wingdings" charset="2"/>
              <a:buChar char="à"/>
            </a:pPr>
            <a:r>
              <a:rPr lang="en-US" sz="2400" dirty="0">
                <a:latin typeface="Cambria" charset="0"/>
                <a:ea typeface="Cambria" charset="0"/>
                <a:cs typeface="Cambria" charset="0"/>
              </a:rPr>
              <a:t>p(</a:t>
            </a:r>
            <a:r>
              <a:rPr lang="en-US" sz="2400" dirty="0" err="1">
                <a:latin typeface="Cambria" charset="0"/>
                <a:ea typeface="Cambria" charset="0"/>
                <a:cs typeface="Cambria" charset="0"/>
              </a:rPr>
              <a:t>y,z|x</a:t>
            </a:r>
            <a:r>
              <a:rPr lang="en-US" sz="2400" dirty="0">
                <a:latin typeface="Cambria" charset="0"/>
                <a:ea typeface="Cambria" charset="0"/>
                <a:cs typeface="Cambria" charset="0"/>
              </a:rPr>
              <a:t>)=p(</a:t>
            </a:r>
            <a:r>
              <a:rPr lang="en-US" sz="2400" dirty="0" err="1">
                <a:latin typeface="Cambria" charset="0"/>
                <a:ea typeface="Cambria" charset="0"/>
                <a:cs typeface="Cambria" charset="0"/>
              </a:rPr>
              <a:t>z|x</a:t>
            </a:r>
            <a:r>
              <a:rPr lang="en-US" sz="2400" dirty="0">
                <a:latin typeface="Cambria" charset="0"/>
                <a:ea typeface="Cambria" charset="0"/>
                <a:cs typeface="Cambria" charset="0"/>
              </a:rPr>
              <a:t>)p(</a:t>
            </a:r>
            <a:r>
              <a:rPr lang="en-US" sz="2400" dirty="0" err="1">
                <a:latin typeface="Cambria" charset="0"/>
                <a:ea typeface="Cambria" charset="0"/>
                <a:cs typeface="Cambria" charset="0"/>
              </a:rPr>
              <a:t>y|z,x</a:t>
            </a:r>
            <a:r>
              <a:rPr lang="en-US" sz="2400" dirty="0" smtClean="0">
                <a:latin typeface="Cambria" charset="0"/>
                <a:ea typeface="Cambria" charset="0"/>
                <a:cs typeface="Cambria" charset="0"/>
              </a:rPr>
              <a:t>).</a:t>
            </a:r>
            <a:endParaRPr lang="en-US" dirty="0">
              <a:latin typeface="Cambria" charset="0"/>
              <a:ea typeface="Cambria" charset="0"/>
              <a:cs typeface="Cambria" charset="0"/>
            </a:endParaRPr>
          </a:p>
          <a:p>
            <a:pPr marL="19050" indent="0">
              <a:lnSpc>
                <a:spcPct val="120000"/>
              </a:lnSpc>
              <a:buNone/>
            </a:pPr>
            <a:endParaRPr lang="en-US" altLang="zh-CN" dirty="0" smtClean="0">
              <a:latin typeface="Cambria" charset="0"/>
              <a:ea typeface="Cambria" charset="0"/>
              <a:cs typeface="Cambria" charset="0"/>
            </a:endParaRPr>
          </a:p>
        </p:txBody>
      </p:sp>
      <p:sp>
        <p:nvSpPr>
          <p:cNvPr id="4" name="Title 1"/>
          <p:cNvSpPr txBox="1">
            <a:spLocks/>
          </p:cNvSpPr>
          <p:nvPr/>
        </p:nvSpPr>
        <p:spPr>
          <a:xfrm>
            <a:off x="0" y="0"/>
            <a:ext cx="12192000" cy="128016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b="1" dirty="0" smtClean="0">
                <a:latin typeface="Cambria" panose="02040503050406030204" pitchFamily="18" charset="0"/>
                <a:ea typeface="Microsoft YaHei UI" panose="020B0503020204020204" pitchFamily="34" charset="-122"/>
              </a:rPr>
              <a:t>PRELIMINARY: </a:t>
            </a:r>
            <a:r>
              <a:rPr lang="en-US" b="1" dirty="0" err="1" smtClean="0">
                <a:latin typeface="Cambria" panose="02040503050406030204" pitchFamily="18" charset="0"/>
                <a:ea typeface="Microsoft YaHei UI" panose="020B0503020204020204" pitchFamily="34" charset="-122"/>
              </a:rPr>
              <a:t>Variational</a:t>
            </a:r>
            <a:r>
              <a:rPr lang="en-US" b="1" dirty="0" smtClean="0">
                <a:latin typeface="Cambria" panose="02040503050406030204" pitchFamily="18" charset="0"/>
                <a:ea typeface="Microsoft YaHei UI" panose="020B0503020204020204" pitchFamily="34" charset="-122"/>
              </a:rPr>
              <a:t> Neural Dialogue Model</a:t>
            </a:r>
            <a:endParaRPr lang="en-US" sz="3600" b="1" dirty="0">
              <a:latin typeface="Cambria" panose="02040503050406030204" pitchFamily="18" charset="0"/>
              <a:ea typeface="Microsoft YaHei UI" panose="020B0503020204020204" pitchFamily="34" charset="-122"/>
            </a:endParaRPr>
          </a:p>
        </p:txBody>
      </p:sp>
      <p:grpSp>
        <p:nvGrpSpPr>
          <p:cNvPr id="17" name="Group 16"/>
          <p:cNvGrpSpPr/>
          <p:nvPr/>
        </p:nvGrpSpPr>
        <p:grpSpPr>
          <a:xfrm>
            <a:off x="8992333" y="1289537"/>
            <a:ext cx="2031023" cy="2049193"/>
            <a:chOff x="8285285" y="1606062"/>
            <a:chExt cx="2031023" cy="2049193"/>
          </a:xfrm>
        </p:grpSpPr>
        <p:sp>
          <p:nvSpPr>
            <p:cNvPr id="5" name="Oval 4"/>
            <p:cNvSpPr/>
            <p:nvPr/>
          </p:nvSpPr>
          <p:spPr>
            <a:xfrm>
              <a:off x="9577754" y="1606062"/>
              <a:ext cx="738554" cy="726830"/>
            </a:xfrm>
            <a:prstGeom prst="ellipse">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Cambria" charset="0"/>
                  <a:ea typeface="Cambria" charset="0"/>
                  <a:cs typeface="Cambria" charset="0"/>
                </a:rPr>
                <a:t>z</a:t>
              </a:r>
              <a:endParaRPr lang="en-US" sz="3600" dirty="0">
                <a:latin typeface="Cambria" charset="0"/>
                <a:ea typeface="Cambria" charset="0"/>
                <a:cs typeface="Cambria" charset="0"/>
              </a:endParaRPr>
            </a:p>
          </p:txBody>
        </p:sp>
        <p:sp>
          <p:nvSpPr>
            <p:cNvPr id="7" name="Oval 6"/>
            <p:cNvSpPr/>
            <p:nvPr/>
          </p:nvSpPr>
          <p:spPr>
            <a:xfrm>
              <a:off x="9577754" y="2928425"/>
              <a:ext cx="738554" cy="726830"/>
            </a:xfrm>
            <a:prstGeom prst="ellipse">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Cambria" charset="0"/>
                  <a:ea typeface="Cambria" charset="0"/>
                  <a:cs typeface="Cambria" charset="0"/>
                </a:rPr>
                <a:t>y</a:t>
              </a:r>
              <a:endParaRPr lang="en-US" sz="3600" dirty="0">
                <a:latin typeface="Cambria" charset="0"/>
                <a:ea typeface="Cambria" charset="0"/>
                <a:cs typeface="Cambria" charset="0"/>
              </a:endParaRPr>
            </a:p>
          </p:txBody>
        </p:sp>
        <p:cxnSp>
          <p:nvCxnSpPr>
            <p:cNvPr id="8" name="Straight Arrow Connector 7"/>
            <p:cNvCxnSpPr>
              <a:stCxn id="5" idx="4"/>
              <a:endCxn id="7" idx="0"/>
            </p:cNvCxnSpPr>
            <p:nvPr/>
          </p:nvCxnSpPr>
          <p:spPr>
            <a:xfrm>
              <a:off x="9947031" y="2332892"/>
              <a:ext cx="0" cy="5955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8285285" y="2330549"/>
              <a:ext cx="738554" cy="726830"/>
            </a:xfrm>
            <a:prstGeom prst="ellipse">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ambria" charset="0"/>
                  <a:ea typeface="Cambria" charset="0"/>
                  <a:cs typeface="Cambria" charset="0"/>
                </a:rPr>
                <a:t>x</a:t>
              </a:r>
            </a:p>
          </p:txBody>
        </p:sp>
        <p:cxnSp>
          <p:nvCxnSpPr>
            <p:cNvPr id="12" name="Straight Arrow Connector 11"/>
            <p:cNvCxnSpPr>
              <a:stCxn id="11" idx="7"/>
              <a:endCxn id="5" idx="2"/>
            </p:cNvCxnSpPr>
            <p:nvPr/>
          </p:nvCxnSpPr>
          <p:spPr>
            <a:xfrm flipV="1">
              <a:off x="8915680" y="1969477"/>
              <a:ext cx="662074" cy="4675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5"/>
              <a:endCxn id="7" idx="2"/>
            </p:cNvCxnSpPr>
            <p:nvPr/>
          </p:nvCxnSpPr>
          <p:spPr>
            <a:xfrm>
              <a:off x="8915680" y="2950937"/>
              <a:ext cx="662074" cy="3409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5" name="Content Placeholder 2"/>
          <p:cNvSpPr txBox="1">
            <a:spLocks/>
          </p:cNvSpPr>
          <p:nvPr/>
        </p:nvSpPr>
        <p:spPr>
          <a:xfrm>
            <a:off x="0" y="3974905"/>
            <a:ext cx="7752567" cy="15357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250" indent="-457200">
              <a:lnSpc>
                <a:spcPct val="120000"/>
              </a:lnSpc>
              <a:buFont typeface="Wingdings" panose="05000000000000000000" pitchFamily="2" charset="2"/>
              <a:buChar char="l"/>
            </a:pPr>
            <a:r>
              <a:rPr lang="en-US" altLang="zh-CN" dirty="0" smtClean="0">
                <a:latin typeface="Cambria" charset="0"/>
                <a:ea typeface="Cambria" charset="0"/>
                <a:cs typeface="Cambria" charset="0"/>
              </a:rPr>
              <a:t>The probability items are parameterized using deep neural nets, respectively encoder, recognition network and decoder.</a:t>
            </a:r>
          </a:p>
        </p:txBody>
      </p:sp>
      <p:pic>
        <p:nvPicPr>
          <p:cNvPr id="16" name="Picture 15"/>
          <p:cNvPicPr>
            <a:picLocks noChangeAspect="1"/>
          </p:cNvPicPr>
          <p:nvPr/>
        </p:nvPicPr>
        <p:blipFill>
          <a:blip r:embed="rId3"/>
          <a:stretch>
            <a:fillRect/>
          </a:stretch>
        </p:blipFill>
        <p:spPr>
          <a:xfrm>
            <a:off x="563370" y="5770188"/>
            <a:ext cx="10173770" cy="871415"/>
          </a:xfrm>
          <a:prstGeom prst="rect">
            <a:avLst/>
          </a:prstGeom>
        </p:spPr>
      </p:pic>
      <p:grpSp>
        <p:nvGrpSpPr>
          <p:cNvPr id="20" name="Group 19"/>
          <p:cNvGrpSpPr/>
          <p:nvPr/>
        </p:nvGrpSpPr>
        <p:grpSpPr>
          <a:xfrm>
            <a:off x="7674647" y="3724657"/>
            <a:ext cx="4558236" cy="1839896"/>
            <a:chOff x="7674647" y="3513643"/>
            <a:chExt cx="4558236" cy="1839896"/>
          </a:xfrm>
        </p:grpSpPr>
        <p:pic>
          <p:nvPicPr>
            <p:cNvPr id="18" name="图片 6"/>
            <p:cNvPicPr>
              <a:picLocks noChangeAspect="1"/>
            </p:cNvPicPr>
            <p:nvPr/>
          </p:nvPicPr>
          <p:blipFill>
            <a:blip r:embed="rId4"/>
            <a:stretch>
              <a:fillRect/>
            </a:stretch>
          </p:blipFill>
          <p:spPr>
            <a:xfrm>
              <a:off x="7674647" y="3558256"/>
              <a:ext cx="4558236" cy="1795283"/>
            </a:xfrm>
            <a:prstGeom prst="rect">
              <a:avLst/>
            </a:prstGeom>
          </p:spPr>
        </p:pic>
        <p:sp>
          <p:nvSpPr>
            <p:cNvPr id="19" name="TextBox 18"/>
            <p:cNvSpPr txBox="1"/>
            <p:nvPr/>
          </p:nvSpPr>
          <p:spPr>
            <a:xfrm>
              <a:off x="9248310" y="3513643"/>
              <a:ext cx="1488830" cy="646331"/>
            </a:xfrm>
            <a:prstGeom prst="rect">
              <a:avLst/>
            </a:prstGeom>
            <a:noFill/>
          </p:spPr>
          <p:txBody>
            <a:bodyPr wrap="square" rtlCol="0">
              <a:spAutoFit/>
            </a:bodyPr>
            <a:lstStyle/>
            <a:p>
              <a:r>
                <a:rPr lang="en-US" dirty="0" smtClean="0">
                  <a:latin typeface="Cambria" charset="0"/>
                  <a:ea typeface="Cambria" charset="0"/>
                  <a:cs typeface="Cambria" charset="0"/>
                </a:rPr>
                <a:t>Recognition</a:t>
              </a:r>
            </a:p>
            <a:p>
              <a:r>
                <a:rPr lang="en-US" dirty="0" smtClean="0">
                  <a:latin typeface="Cambria" charset="0"/>
                  <a:ea typeface="Cambria" charset="0"/>
                  <a:cs typeface="Cambria" charset="0"/>
                </a:rPr>
                <a:t>Network</a:t>
              </a:r>
              <a:endParaRPr lang="en-US" dirty="0">
                <a:latin typeface="Cambria" charset="0"/>
                <a:ea typeface="Cambria" charset="0"/>
                <a:cs typeface="Cambria" charset="0"/>
              </a:endParaRPr>
            </a:p>
          </p:txBody>
        </p:sp>
      </p:grpSp>
    </p:spTree>
    <p:extLst>
      <p:ext uri="{BB962C8B-B14F-4D97-AF65-F5344CB8AC3E}">
        <p14:creationId xmlns:p14="http://schemas.microsoft.com/office/powerpoint/2010/main" val="4659240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5395</TotalTime>
  <Words>3168</Words>
  <Application>Microsoft Macintosh PowerPoint</Application>
  <PresentationFormat>Widescreen</PresentationFormat>
  <Paragraphs>329</Paragraphs>
  <Slides>31</Slides>
  <Notes>31</Notes>
  <HiddenSlides>7</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Calibri</vt:lpstr>
      <vt:lpstr>Calibri Light</vt:lpstr>
      <vt:lpstr>Cambria</vt:lpstr>
      <vt:lpstr>Microsoft YaHei UI</vt:lpstr>
      <vt:lpstr>Times New Roman</vt:lpstr>
      <vt:lpstr>Wingdings</vt:lpstr>
      <vt:lpstr>微软雅黑</vt:lpstr>
      <vt:lpstr>等线</vt:lpstr>
      <vt:lpstr>Arial</vt:lpstr>
      <vt:lpstr>Office Theme</vt:lpstr>
      <vt:lpstr>A Latent-Constrained Variational Neural  Dialogue Model for Information-Rich Responses</vt:lpstr>
      <vt:lpstr>PowerPoint Presentation</vt:lpstr>
      <vt:lpstr>PowerPoint Presentation</vt:lpstr>
      <vt:lpstr>Part 1  BACKGROUND</vt:lpstr>
      <vt:lpstr>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Experiments</vt:lpstr>
      <vt:lpstr>EXPERIMENTS</vt:lpstr>
      <vt:lpstr>EXPERIMENTS</vt:lpstr>
      <vt:lpstr>EXPERIMENTS</vt:lpstr>
      <vt:lpstr>PowerPoint Presentation</vt:lpstr>
      <vt:lpstr>EXPERIMENTS</vt:lpstr>
      <vt:lpstr>EXPERIMENTS</vt:lpstr>
      <vt:lpstr>EXPERIMENTS</vt:lpstr>
      <vt:lpstr>Part 5 Conclusion and Future Work</vt:lpstr>
      <vt:lpstr>Conclusion and Future Work</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Yanan Zheng</dc:creator>
  <cp:lastModifiedBy>Microsoft Office User</cp:lastModifiedBy>
  <cp:revision>1198</cp:revision>
  <dcterms:created xsi:type="dcterms:W3CDTF">2017-02-05T03:17:36Z</dcterms:created>
  <dcterms:modified xsi:type="dcterms:W3CDTF">2019-09-27T16:58:31Z</dcterms:modified>
</cp:coreProperties>
</file>